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Lst>
  <p:sldSz cx="9144000" cy="6858000" type="screen4x3"/>
  <p:notesSz cx="6858000" cy="9144000"/>
  <p:embeddedFontLst>
    <p:embeddedFont>
      <p:font typeface="Calibri Italic" panose="020F05020202040A0204" pitchFamily="34" charset="0"/>
      <p:italic r:id="rId21"/>
    </p:embeddedFont>
    <p:embeddedFont>
      <p:font typeface="ＭＳ Ｐゴシック" panose="020B0600070205080204" pitchFamily="34" charset="-128"/>
      <p:regular r:id="rId22"/>
    </p:embeddedFont>
    <p:embeddedFont>
      <p:font typeface="Calibri" panose="020F0502020204030204" pitchFamily="34" charset="0"/>
      <p:regular r:id="rId23"/>
      <p:bold r:id="rId24"/>
      <p:italic r:id="rId25"/>
      <p:boldItalic r:id="rId26"/>
    </p:embeddedFont>
    <p:embeddedFont>
      <p:font typeface="Calibri Bold" panose="020F0702030404030204" pitchFamily="34" charset="0"/>
      <p:bold r:id="rId27"/>
    </p:embeddedFont>
    <p:embeddedFont>
      <p:font typeface="Trebuchet MS" panose="020B0603020202020204" pitchFamily="34" charset="0"/>
      <p:regular r:id="rId28"/>
      <p:bold r:id="rId29"/>
      <p:italic r:id="rId30"/>
      <p:bold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32">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4039"/>
    <a:srgbClr val="CAC7B6"/>
    <a:srgbClr val="BBBD8E"/>
    <a:srgbClr val="F6F0D8"/>
    <a:srgbClr val="000000"/>
    <a:srgbClr val="F0E8D3"/>
    <a:srgbClr val="C4C8A1"/>
    <a:srgbClr val="786D64"/>
    <a:srgbClr val="B8C1C0"/>
    <a:srgbClr val="918E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2296" autoAdjust="0"/>
    <p:restoredTop sz="54399" autoAdjust="0"/>
  </p:normalViewPr>
  <p:slideViewPr>
    <p:cSldViewPr>
      <p:cViewPr>
        <p:scale>
          <a:sx n="70" d="100"/>
          <a:sy n="70" d="100"/>
        </p:scale>
        <p:origin x="-810" y="-72"/>
      </p:cViewPr>
      <p:guideLst>
        <p:guide orient="horz" pos="1632"/>
        <p:guide/>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B31957-18D4-41D1-83E7-C2677BFF245D}" type="datetimeFigureOut">
              <a:rPr lang="en-US" smtClean="0"/>
              <a:t>4/22/2014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BD5CCB-E595-4A8A-86B1-9E9220D4919C}" type="slidenum">
              <a:rPr lang="en-US" smtClean="0"/>
              <a:t>‹#›</a:t>
            </a:fld>
            <a:endParaRPr lang="en-US"/>
          </a:p>
        </p:txBody>
      </p:sp>
    </p:spTree>
    <p:extLst>
      <p:ext uri="{BB962C8B-B14F-4D97-AF65-F5344CB8AC3E}">
        <p14:creationId xmlns:p14="http://schemas.microsoft.com/office/powerpoint/2010/main" val="30383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Welcome to the next module on our leadership track: Herb n' Kitchen Management! We</a:t>
            </a:r>
            <a:r>
              <a:rPr lang="ja-JP" altLang="en-US" sz="1200" dirty="0" smtClean="0">
                <a:latin typeface="Calibri" pitchFamily="34" charset="0"/>
                <a:sym typeface="Calibri" pitchFamily="34" charset="0"/>
              </a:rPr>
              <a:t>’</a:t>
            </a:r>
            <a:r>
              <a:rPr lang="en-US" altLang="ja-JP" sz="1200" dirty="0" err="1" smtClean="0">
                <a:latin typeface="Calibri" pitchFamily="34" charset="0"/>
                <a:sym typeface="Calibri" pitchFamily="34" charset="0"/>
              </a:rPr>
              <a:t>ll</a:t>
            </a:r>
            <a:r>
              <a:rPr lang="en-US" altLang="ja-JP" sz="1200" dirty="0" smtClean="0">
                <a:latin typeface="Calibri" pitchFamily="34" charset="0"/>
                <a:sym typeface="Calibri" pitchFamily="34" charset="0"/>
              </a:rPr>
              <a:t> be covering fundamental management responsibilities and processes. This material may be a refresher to some and new to others, but more likely will represent a mix of both old and new.</a:t>
            </a:r>
            <a:endParaRPr lang="en-US" sz="1200" dirty="0" smtClean="0">
              <a:latin typeface="Calibri" pitchFamily="34" charset="0"/>
              <a:sym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31BD5CCB-E595-4A8A-86B1-9E9220D4919C}" type="slidenum">
              <a:rPr lang="en-US" smtClean="0"/>
              <a:t>1</a:t>
            </a:fld>
            <a:endParaRPr lang="en-US"/>
          </a:p>
        </p:txBody>
      </p:sp>
    </p:spTree>
    <p:extLst>
      <p:ext uri="{BB962C8B-B14F-4D97-AF65-F5344CB8AC3E}">
        <p14:creationId xmlns:p14="http://schemas.microsoft.com/office/powerpoint/2010/main" val="480694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latin typeface="Calibri Italic" charset="0"/>
                <a:sym typeface="Calibri Italic" charset="0"/>
              </a:rPr>
              <a:t>Ask:</a:t>
            </a:r>
            <a:r>
              <a:rPr lang="en-US" dirty="0" smtClean="0">
                <a:latin typeface="Calibri Italic" charset="0"/>
                <a:sym typeface="Calibri Italic" charset="0"/>
              </a:rPr>
              <a:t> Great! Now, </a:t>
            </a:r>
            <a:r>
              <a:rPr lang="en-US" dirty="0" smtClean="0">
                <a:latin typeface="Calibri" pitchFamily="34" charset="0"/>
                <a:sym typeface="Calibri" pitchFamily="34" charset="0"/>
              </a:rPr>
              <a:t>which values, behaviors and experiences might bring the Brand Pillar of Relevant to light? </a:t>
            </a:r>
          </a:p>
          <a:p>
            <a:pPr eaLnBrk="1" hangingPunct="1"/>
            <a:endParaRPr lang="en-US" dirty="0" smtClean="0">
              <a:latin typeface="Calibri" pitchFamily="34" charset="0"/>
              <a:sym typeface="Calibri" pitchFamily="34" charset="0"/>
            </a:endParaRPr>
          </a:p>
          <a:p>
            <a:pPr eaLnBrk="1" hangingPunct="1"/>
            <a:r>
              <a:rPr lang="en-US" b="1" dirty="0" smtClean="0">
                <a:latin typeface="Calibri" pitchFamily="34" charset="0"/>
                <a:sym typeface="Calibri" pitchFamily="34" charset="0"/>
              </a:rPr>
              <a:t>Look for Answers:</a:t>
            </a:r>
            <a:r>
              <a:rPr lang="en-US" dirty="0" smtClean="0">
                <a:latin typeface="Calibri" pitchFamily="34" charset="0"/>
                <a:sym typeface="Calibri" pitchFamily="34" charset="0"/>
              </a:rPr>
              <a:t> </a:t>
            </a:r>
            <a:r>
              <a:rPr lang="en-US" dirty="0" smtClean="0">
                <a:latin typeface="Calibri Bold" charset="0"/>
                <a:sym typeface="Calibri Bold" charset="0"/>
              </a:rPr>
              <a:t>Engaging, empathetic, anticipates others</a:t>
            </a:r>
            <a:r>
              <a:rPr lang="en-US" altLang="en-US" dirty="0" smtClean="0">
                <a:latin typeface="Calibri Bold" charset="0"/>
                <a:sym typeface="Calibri Bold" charset="0"/>
              </a:rPr>
              <a:t>’</a:t>
            </a:r>
            <a:r>
              <a:rPr lang="en-US" dirty="0" smtClean="0">
                <a:latin typeface="Calibri Bold" charset="0"/>
                <a:sym typeface="Calibri Bold" charset="0"/>
              </a:rPr>
              <a:t> needs</a:t>
            </a:r>
            <a:r>
              <a:rPr lang="en-US" dirty="0" smtClean="0">
                <a:latin typeface="Calibri" pitchFamily="34" charset="0"/>
                <a:sym typeface="Calibri" pitchFamily="34" charset="0"/>
              </a:rPr>
              <a:t>.</a:t>
            </a:r>
          </a:p>
          <a:p>
            <a:pPr eaLnBrk="1" hangingPunct="1"/>
            <a:endParaRPr lang="en-US" dirty="0" smtClean="0">
              <a:latin typeface="Calibri" pitchFamily="34" charset="0"/>
              <a:sym typeface="Calibri" pitchFamily="34" charset="0"/>
            </a:endParaRPr>
          </a:p>
          <a:p>
            <a:pPr eaLnBrk="1" hangingPunct="1"/>
            <a:r>
              <a:rPr lang="en-US" b="1" dirty="0" smtClean="0">
                <a:latin typeface="Calibri" pitchFamily="34" charset="0"/>
                <a:sym typeface="Calibri" pitchFamily="34" charset="0"/>
              </a:rPr>
              <a:t>Explain:</a:t>
            </a:r>
            <a:r>
              <a:rPr lang="en-US" dirty="0" smtClean="0">
                <a:latin typeface="Calibri" pitchFamily="34" charset="0"/>
                <a:sym typeface="Calibri" pitchFamily="34" charset="0"/>
              </a:rPr>
              <a:t> Excellent! Let</a:t>
            </a:r>
            <a:r>
              <a:rPr lang="ja-JP" altLang="en-US" dirty="0" smtClean="0">
                <a:latin typeface="Calibri" pitchFamily="34" charset="0"/>
                <a:sym typeface="Calibri" pitchFamily="34" charset="0"/>
              </a:rPr>
              <a:t>’</a:t>
            </a:r>
            <a:r>
              <a:rPr lang="en-US" altLang="ja-JP" dirty="0" smtClean="0">
                <a:latin typeface="Calibri" pitchFamily="34" charset="0"/>
                <a:sym typeface="Calibri" pitchFamily="34" charset="0"/>
              </a:rPr>
              <a:t>s think of some interview questions to assess the Herb n' Kitchen value of Relevant. We’re looking for the same open-ended, behavior-based structure. What questions might we ask here?</a:t>
            </a:r>
          </a:p>
          <a:p>
            <a:pPr eaLnBrk="1" hangingPunct="1"/>
            <a:endParaRPr lang="en-US" dirty="0" smtClean="0">
              <a:latin typeface="Calibri" pitchFamily="34" charset="0"/>
              <a:sym typeface="Calibri" pitchFamily="34" charset="0"/>
            </a:endParaRPr>
          </a:p>
          <a:p>
            <a:pPr eaLnBrk="1" hangingPunct="1"/>
            <a:r>
              <a:rPr lang="en-US" b="1" dirty="0" smtClean="0">
                <a:latin typeface="Calibri Italic" charset="0"/>
                <a:sym typeface="Calibri Italic" charset="0"/>
              </a:rPr>
              <a:t>Discuss</a:t>
            </a:r>
            <a:r>
              <a:rPr lang="en-US" dirty="0" smtClean="0">
                <a:latin typeface="Calibri Italic" charset="0"/>
                <a:sym typeface="Calibri Italic" charset="0"/>
              </a:rPr>
              <a:t> answers.</a:t>
            </a:r>
          </a:p>
          <a:p>
            <a:pPr eaLnBrk="1" hangingPunct="1"/>
            <a:endParaRPr lang="en-US" dirty="0" smtClean="0">
              <a:latin typeface="Calibri Italic" charset="0"/>
              <a:sym typeface="Calibri Italic" charset="0"/>
            </a:endParaRPr>
          </a:p>
          <a:p>
            <a:pPr eaLnBrk="1" hangingPunct="1"/>
            <a:r>
              <a:rPr lang="en-US" b="1" dirty="0" smtClean="0">
                <a:latin typeface="Calibri Italic" charset="0"/>
                <a:sym typeface="Calibri Italic" charset="0"/>
              </a:rPr>
              <a:t>Trainer Note: </a:t>
            </a:r>
            <a:r>
              <a:rPr lang="en-US" dirty="0" smtClean="0">
                <a:latin typeface="Calibri Italic" charset="0"/>
                <a:sym typeface="Calibri Italic" charset="0"/>
              </a:rPr>
              <a:t>Lead the discussion. </a:t>
            </a:r>
            <a:r>
              <a:rPr lang="en-US" altLang="ja-JP" dirty="0" smtClean="0">
                <a:latin typeface="Calibri Italic" charset="0"/>
                <a:sym typeface="Calibri Italic" charset="0"/>
              </a:rPr>
              <a:t>Relevant may include:</a:t>
            </a:r>
            <a:endParaRPr lang="en-US" altLang="ja-JP" dirty="0" smtClean="0">
              <a:latin typeface="Calibri" pitchFamily="34" charset="0"/>
              <a:sym typeface="Calibri" pitchFamily="34" charset="0"/>
            </a:endParaRPr>
          </a:p>
          <a:p>
            <a:pPr marL="171450" indent="-171450" eaLnBrk="1" hangingPunct="1">
              <a:buFont typeface="Arial"/>
              <a:buChar char="•"/>
            </a:pPr>
            <a:r>
              <a:rPr lang="en-US" altLang="ja-JP" dirty="0" smtClean="0">
                <a:latin typeface="Calibri" pitchFamily="34" charset="0"/>
                <a:sym typeface="Calibri" pitchFamily="34" charset="0"/>
              </a:rPr>
              <a:t>Share a time when you did something simple and special for a guest without them asking.</a:t>
            </a:r>
            <a:r>
              <a:rPr lang="en-US" altLang="ja-JP" baseline="0" dirty="0" smtClean="0">
                <a:latin typeface="Calibri" pitchFamily="34" charset="0"/>
                <a:sym typeface="Calibri" pitchFamily="34" charset="0"/>
              </a:rPr>
              <a:t> W</a:t>
            </a:r>
            <a:r>
              <a:rPr lang="en-US" altLang="ja-JP" dirty="0" smtClean="0">
                <a:latin typeface="Calibri" pitchFamily="34" charset="0"/>
                <a:sym typeface="Calibri" pitchFamily="34" charset="0"/>
              </a:rPr>
              <a:t>hat was the outcome?</a:t>
            </a:r>
          </a:p>
          <a:p>
            <a:pPr marL="171450" indent="-171450" eaLnBrk="1" hangingPunct="1">
              <a:buFont typeface="Arial"/>
              <a:buChar char="•"/>
            </a:pPr>
            <a:r>
              <a:rPr lang="en-US" altLang="ja-JP" dirty="0" smtClean="0">
                <a:latin typeface="Calibri" pitchFamily="34" charset="0"/>
                <a:sym typeface="Calibri" pitchFamily="34" charset="0"/>
              </a:rPr>
              <a:t>What would you do if a guest joined us for dinner and you overheard it was their wedding anniversary?</a:t>
            </a:r>
          </a:p>
          <a:p>
            <a:pPr eaLnBrk="1" hangingPunct="1"/>
            <a:endParaRPr lang="en-US" dirty="0" smtClean="0">
              <a:latin typeface="Calibri" pitchFamily="34" charset="0"/>
              <a:sym typeface="Calibri" pitchFamily="34" charset="0"/>
            </a:endParaRPr>
          </a:p>
          <a:p>
            <a:pPr eaLnBrk="1" hangingPunct="1"/>
            <a:r>
              <a:rPr lang="en-US" b="1" u="none" dirty="0" smtClean="0">
                <a:latin typeface="Calibri Bold" charset="0"/>
                <a:sym typeface="Calibri Bold" charset="0"/>
              </a:rPr>
              <a:t>Trainer Note:</a:t>
            </a:r>
            <a:r>
              <a:rPr lang="en-US" u="none" dirty="0" smtClean="0">
                <a:latin typeface="Calibri Bold" charset="0"/>
                <a:sym typeface="Calibri Bold" charset="0"/>
              </a:rPr>
              <a:t> The Full Leader</a:t>
            </a:r>
            <a:r>
              <a:rPr lang="ja-JP" altLang="en-US" u="none" dirty="0" smtClean="0">
                <a:latin typeface="Calibri Bold" charset="0"/>
                <a:sym typeface="Calibri Bold" charset="0"/>
              </a:rPr>
              <a:t>’</a:t>
            </a:r>
            <a:r>
              <a:rPr lang="en-US" altLang="ja-JP" u="none" dirty="0" smtClean="0">
                <a:latin typeface="Calibri Bold" charset="0"/>
                <a:sym typeface="Calibri Bold" charset="0"/>
              </a:rPr>
              <a:t>s Guide will include a comprehensive list of sample questions for all of the Brand Pillars.</a:t>
            </a:r>
            <a:endParaRPr lang="en-US" dirty="0" smtClean="0">
              <a:latin typeface="Gill Sans" pitchFamily="-84" charset="0"/>
            </a:endParaRPr>
          </a:p>
          <a:p>
            <a:endParaRPr lang="en-US" dirty="0"/>
          </a:p>
        </p:txBody>
      </p:sp>
      <p:sp>
        <p:nvSpPr>
          <p:cNvPr id="4" name="Slide Number Placeholder 3"/>
          <p:cNvSpPr>
            <a:spLocks noGrp="1"/>
          </p:cNvSpPr>
          <p:nvPr>
            <p:ph type="sldNum" sz="quarter" idx="10"/>
          </p:nvPr>
        </p:nvSpPr>
        <p:spPr/>
        <p:txBody>
          <a:bodyPr/>
          <a:lstStyle/>
          <a:p>
            <a:fld id="{31BD5CCB-E595-4A8A-86B1-9E9220D4919C}" type="slidenum">
              <a:rPr lang="en-US" smtClean="0"/>
              <a:t>10</a:t>
            </a:fld>
            <a:endParaRPr lang="en-US"/>
          </a:p>
        </p:txBody>
      </p:sp>
    </p:spTree>
    <p:extLst>
      <p:ext uri="{BB962C8B-B14F-4D97-AF65-F5344CB8AC3E}">
        <p14:creationId xmlns:p14="http://schemas.microsoft.com/office/powerpoint/2010/main" val="2952892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latin typeface="Calibri Italic" charset="0"/>
                <a:sym typeface="Calibri Italic" charset="0"/>
              </a:rPr>
              <a:t>Ask: </a:t>
            </a:r>
            <a:r>
              <a:rPr lang="en-US" b="0" dirty="0" smtClean="0">
                <a:latin typeface="Calibri Italic" charset="0"/>
                <a:sym typeface="Calibri Italic" charset="0"/>
              </a:rPr>
              <a:t>Great work! Now, </a:t>
            </a:r>
            <a:r>
              <a:rPr lang="en-US" b="0" dirty="0" smtClean="0">
                <a:latin typeface="Calibri" pitchFamily="34" charset="0"/>
                <a:sym typeface="Calibri" pitchFamily="34" charset="0"/>
              </a:rPr>
              <a:t>w</a:t>
            </a:r>
            <a:r>
              <a:rPr lang="en-US" dirty="0" smtClean="0">
                <a:latin typeface="Calibri" pitchFamily="34" charset="0"/>
                <a:sym typeface="Calibri" pitchFamily="34" charset="0"/>
              </a:rPr>
              <a:t>hich values, behaviors and experiences might bring the Brand Pillar of Comfortable to light?</a:t>
            </a:r>
          </a:p>
          <a:p>
            <a:pPr eaLnBrk="1" hangingPunct="1"/>
            <a:endParaRPr lang="en-US" dirty="0" smtClean="0">
              <a:latin typeface="Calibri" pitchFamily="34" charset="0"/>
              <a:sym typeface="Calibri" pitchFamily="34" charset="0"/>
            </a:endParaRPr>
          </a:p>
          <a:p>
            <a:pPr lvl="0"/>
            <a:r>
              <a:rPr lang="en-US" b="1" dirty="0" smtClean="0">
                <a:latin typeface="Calibri" pitchFamily="34" charset="0"/>
                <a:sym typeface="Calibri" pitchFamily="34" charset="0"/>
              </a:rPr>
              <a:t>Look for Answers: </a:t>
            </a:r>
            <a:r>
              <a:rPr lang="en-US" sz="1200" kern="1200" dirty="0" smtClean="0">
                <a:solidFill>
                  <a:schemeClr val="tx1"/>
                </a:solidFill>
                <a:effectLst/>
                <a:latin typeface="+mn-lt"/>
                <a:ea typeface="+mn-ea"/>
                <a:cs typeface="+mn-cs"/>
              </a:rPr>
              <a:t>Personal,</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approachable, makes guests feel at ease, not intimidating, delivers service that is warm and puts you at ease. </a:t>
            </a:r>
          </a:p>
          <a:p>
            <a:pPr eaLnBrk="1" hangingPunct="1"/>
            <a:endParaRPr lang="en-US" dirty="0" smtClean="0">
              <a:latin typeface="Calibri" pitchFamily="34" charset="0"/>
              <a:sym typeface="Calibri" pitchFamily="34" charset="0"/>
            </a:endParaRPr>
          </a:p>
          <a:p>
            <a:pPr eaLnBrk="1" hangingPunct="1"/>
            <a:r>
              <a:rPr lang="en-US" b="1" dirty="0" smtClean="0">
                <a:latin typeface="Calibri" pitchFamily="34" charset="0"/>
                <a:sym typeface="Calibri" pitchFamily="34" charset="0"/>
              </a:rPr>
              <a:t>Explain:</a:t>
            </a:r>
            <a:r>
              <a:rPr lang="en-US" b="1" baseline="0" dirty="0" smtClean="0">
                <a:latin typeface="Calibri" pitchFamily="34" charset="0"/>
                <a:sym typeface="Calibri" pitchFamily="34" charset="0"/>
              </a:rPr>
              <a:t> </a:t>
            </a:r>
            <a:r>
              <a:rPr lang="en-US" dirty="0" smtClean="0">
                <a:latin typeface="Calibri" pitchFamily="34" charset="0"/>
                <a:sym typeface="Calibri" pitchFamily="34" charset="0"/>
              </a:rPr>
              <a:t>Great! Let</a:t>
            </a:r>
            <a:r>
              <a:rPr lang="ja-JP" altLang="en-US" dirty="0" smtClean="0">
                <a:latin typeface="Calibri" pitchFamily="34" charset="0"/>
                <a:sym typeface="Calibri" pitchFamily="34" charset="0"/>
              </a:rPr>
              <a:t>’</a:t>
            </a:r>
            <a:r>
              <a:rPr lang="en-US" altLang="ja-JP" dirty="0" smtClean="0">
                <a:latin typeface="Calibri" pitchFamily="34" charset="0"/>
                <a:sym typeface="Calibri" pitchFamily="34" charset="0"/>
              </a:rPr>
              <a:t>s think of some interview questions to assess Comfortable. We</a:t>
            </a:r>
            <a:r>
              <a:rPr lang="fr-FR" altLang="ja-JP" dirty="0" smtClean="0">
                <a:latin typeface="Calibri" pitchFamily="34" charset="0"/>
                <a:sym typeface="Calibri" pitchFamily="34" charset="0"/>
              </a:rPr>
              <a:t>’</a:t>
            </a:r>
            <a:r>
              <a:rPr lang="en-US" altLang="ja-JP" dirty="0" smtClean="0">
                <a:latin typeface="Calibri" pitchFamily="34" charset="0"/>
                <a:sym typeface="Calibri" pitchFamily="34" charset="0"/>
              </a:rPr>
              <a:t>re</a:t>
            </a:r>
            <a:r>
              <a:rPr lang="en-US" altLang="ja-JP" baseline="0" dirty="0" smtClean="0">
                <a:latin typeface="Calibri" pitchFamily="34" charset="0"/>
                <a:sym typeface="Calibri" pitchFamily="34" charset="0"/>
              </a:rPr>
              <a:t> looking for the s</a:t>
            </a:r>
            <a:r>
              <a:rPr lang="en-US" altLang="ja-JP" dirty="0" smtClean="0">
                <a:latin typeface="Calibri" pitchFamily="34" charset="0"/>
                <a:sym typeface="Calibri" pitchFamily="34" charset="0"/>
              </a:rPr>
              <a:t>ame open-ended, behavior-based structure. What questions might we ask here?</a:t>
            </a:r>
          </a:p>
          <a:p>
            <a:pPr eaLnBrk="1" hangingPunct="1"/>
            <a:endParaRPr lang="en-US" dirty="0" smtClean="0">
              <a:latin typeface="Calibri" pitchFamily="34" charset="0"/>
              <a:sym typeface="Calibri" pitchFamily="34" charset="0"/>
            </a:endParaRPr>
          </a:p>
          <a:p>
            <a:pPr eaLnBrk="1" hangingPunct="1"/>
            <a:r>
              <a:rPr lang="en-US" b="1" dirty="0" smtClean="0">
                <a:latin typeface="Calibri Italic" charset="0"/>
                <a:sym typeface="Calibri Italic" charset="0"/>
              </a:rPr>
              <a:t>Discuss</a:t>
            </a:r>
            <a:r>
              <a:rPr lang="en-US" dirty="0" smtClean="0">
                <a:latin typeface="Calibri Italic" charset="0"/>
                <a:sym typeface="Calibri Italic" charset="0"/>
              </a:rPr>
              <a:t> answers.</a:t>
            </a:r>
          </a:p>
          <a:p>
            <a:pPr eaLnBrk="1" hangingPunct="1"/>
            <a:endParaRPr lang="en-US" dirty="0" smtClean="0">
              <a:latin typeface="Calibri Italic" charset="0"/>
              <a:sym typeface="Calibri Italic" charset="0"/>
            </a:endParaRPr>
          </a:p>
          <a:p>
            <a:pPr eaLnBrk="1" hangingPunct="1"/>
            <a:r>
              <a:rPr lang="en-US" b="1" dirty="0" smtClean="0">
                <a:latin typeface="Calibri Italic" charset="0"/>
                <a:sym typeface="Calibri Italic" charset="0"/>
              </a:rPr>
              <a:t>Trainer Note: </a:t>
            </a:r>
            <a:r>
              <a:rPr lang="en-US" dirty="0" smtClean="0">
                <a:latin typeface="Calibri Italic" charset="0"/>
                <a:sym typeface="Calibri Italic" charset="0"/>
              </a:rPr>
              <a:t>Lead the discussion. </a:t>
            </a:r>
            <a:r>
              <a:rPr lang="en-US" altLang="ja-JP" dirty="0" smtClean="0">
                <a:latin typeface="Calibri Italic" charset="0"/>
                <a:sym typeface="Calibri Italic" charset="0"/>
              </a:rPr>
              <a:t>Comfortable may include:</a:t>
            </a:r>
            <a:endParaRPr lang="en-US" altLang="ja-JP" dirty="0" smtClean="0">
              <a:latin typeface="Calibri" pitchFamily="34" charset="0"/>
              <a:sym typeface="Calibri" pitchFamily="34" charset="0"/>
            </a:endParaRPr>
          </a:p>
          <a:p>
            <a:pPr marL="171450" indent="-171450" eaLnBrk="1" hangingPunct="1">
              <a:buFont typeface="Arial"/>
              <a:buChar char="•"/>
            </a:pPr>
            <a:r>
              <a:rPr lang="en-US" altLang="ja-JP" dirty="0" smtClean="0">
                <a:latin typeface="Calibri" pitchFamily="34" charset="0"/>
                <a:sym typeface="Calibri" pitchFamily="34" charset="0"/>
              </a:rPr>
              <a:t>Tell</a:t>
            </a:r>
            <a:r>
              <a:rPr lang="en-US" altLang="ja-JP" baseline="0" dirty="0" smtClean="0">
                <a:latin typeface="Calibri" pitchFamily="34" charset="0"/>
                <a:sym typeface="Calibri" pitchFamily="34" charset="0"/>
              </a:rPr>
              <a:t> me what a comfortable environment feels like to you.</a:t>
            </a:r>
            <a:endParaRPr lang="en-US" altLang="ja-JP" dirty="0" smtClean="0">
              <a:latin typeface="Calibri" pitchFamily="34" charset="0"/>
              <a:sym typeface="Calibri" pitchFamily="34" charset="0"/>
            </a:endParaRPr>
          </a:p>
          <a:p>
            <a:pPr marL="171450" indent="-171450" eaLnBrk="1" hangingPunct="1">
              <a:buFont typeface="Arial"/>
              <a:buChar char="•"/>
            </a:pPr>
            <a:r>
              <a:rPr lang="en-US" altLang="ja-JP" dirty="0" smtClean="0">
                <a:latin typeface="Calibri" pitchFamily="34" charset="0"/>
                <a:sym typeface="Calibri" pitchFamily="34" charset="0"/>
              </a:rPr>
              <a:t>Describe a time when you wanted</a:t>
            </a:r>
            <a:r>
              <a:rPr lang="en-US" altLang="ja-JP" baseline="0" dirty="0" smtClean="0">
                <a:latin typeface="Calibri" pitchFamily="34" charset="0"/>
                <a:sym typeface="Calibri" pitchFamily="34" charset="0"/>
              </a:rPr>
              <a:t> to make an experience feel warm and welcoming for a guest.</a:t>
            </a:r>
            <a:endParaRPr lang="en-US" altLang="ja-JP" dirty="0" smtClean="0">
              <a:latin typeface="Calibri" pitchFamily="34" charset="0"/>
              <a:sym typeface="Calibri" pitchFamily="34" charset="0"/>
            </a:endParaRPr>
          </a:p>
          <a:p>
            <a:pPr eaLnBrk="1" hangingPunct="1"/>
            <a:r>
              <a:rPr lang="en-US" dirty="0" smtClean="0">
                <a:latin typeface="Calibri" pitchFamily="34" charset="0"/>
                <a:sym typeface="Calibri" pitchFamily="34" charset="0"/>
              </a:rPr>
              <a:t> </a:t>
            </a:r>
          </a:p>
          <a:p>
            <a:pPr eaLnBrk="1" hangingPunct="1"/>
            <a:r>
              <a:rPr lang="en-US" b="1" u="none" dirty="0" smtClean="0">
                <a:latin typeface="Calibri Bold" charset="0"/>
                <a:sym typeface="Calibri Bold" charset="0"/>
              </a:rPr>
              <a:t>Trainer Note:</a:t>
            </a:r>
            <a:r>
              <a:rPr lang="en-US" u="none" dirty="0" smtClean="0">
                <a:latin typeface="Calibri Bold" charset="0"/>
                <a:sym typeface="Calibri Bold" charset="0"/>
              </a:rPr>
              <a:t> The Full Leader</a:t>
            </a:r>
            <a:r>
              <a:rPr lang="ja-JP" altLang="en-US" u="none" dirty="0" smtClean="0">
                <a:latin typeface="Calibri Bold" charset="0"/>
                <a:sym typeface="Calibri Bold" charset="0"/>
              </a:rPr>
              <a:t>’</a:t>
            </a:r>
            <a:r>
              <a:rPr lang="en-US" altLang="ja-JP" u="none" dirty="0" smtClean="0">
                <a:latin typeface="Calibri Bold" charset="0"/>
                <a:sym typeface="Calibri Bold" charset="0"/>
              </a:rPr>
              <a:t>s Guide will include a comprehensive list of sample questions for all of the Brand Pillars.</a:t>
            </a:r>
            <a:endParaRPr lang="en-US" dirty="0" smtClean="0">
              <a:latin typeface="Gill Sans" pitchFamily="-84" charset="0"/>
            </a:endParaRPr>
          </a:p>
          <a:p>
            <a:pPr eaLnBrk="1" hangingPunct="1"/>
            <a:endParaRPr lang="en-US" dirty="0" smtClean="0">
              <a:latin typeface="Gill Sans" pitchFamily="-84"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11</a:t>
            </a:fld>
            <a:endParaRPr lang="en-US"/>
          </a:p>
        </p:txBody>
      </p:sp>
    </p:spTree>
    <p:extLst>
      <p:ext uri="{BB962C8B-B14F-4D97-AF65-F5344CB8AC3E}">
        <p14:creationId xmlns:p14="http://schemas.microsoft.com/office/powerpoint/2010/main" val="1135644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sym typeface="Calibri" pitchFamily="34" charset="0"/>
              </a:rPr>
              <a:t>Activity: </a:t>
            </a:r>
            <a:r>
              <a:rPr lang="en-US" sz="1200" dirty="0" smtClean="0">
                <a:latin typeface="Calibri" pitchFamily="34" charset="0"/>
                <a:sym typeface="Calibri" pitchFamily="34" charset="0"/>
              </a:rPr>
              <a:t>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practice! Break into pairs</a:t>
            </a:r>
            <a:r>
              <a:rPr lang="en-US" altLang="ja-JP" sz="1200" baseline="0" dirty="0" smtClean="0">
                <a:latin typeface="Calibri" pitchFamily="34" charset="0"/>
                <a:sym typeface="Calibri" pitchFamily="34" charset="0"/>
              </a:rPr>
              <a:t> and p</a:t>
            </a:r>
            <a:r>
              <a:rPr lang="en-US" altLang="ja-JP" sz="1200" dirty="0" smtClean="0">
                <a:latin typeface="Calibri" pitchFamily="34" charset="0"/>
                <a:sym typeface="Calibri" pitchFamily="34" charset="0"/>
              </a:rPr>
              <a:t>ractice interviewing each other for Fit. Ask at least one question for each of our three pillars: Fresh,</a:t>
            </a:r>
            <a:r>
              <a:rPr lang="en-US" altLang="ja-JP" sz="1200" baseline="0" dirty="0" smtClean="0">
                <a:latin typeface="Calibri" pitchFamily="34" charset="0"/>
                <a:sym typeface="Calibri" pitchFamily="34" charset="0"/>
              </a:rPr>
              <a:t> Relevant and Comfortable.</a:t>
            </a:r>
            <a:r>
              <a:rPr lang="en-US" altLang="ja-JP" sz="1200" dirty="0" smtClean="0">
                <a:latin typeface="Calibri" pitchFamily="34" charset="0"/>
                <a:sym typeface="Calibri" pitchFamily="34" charset="0"/>
              </a:rPr>
              <a:t> You can use the questions we brainstormed together, or use your own.</a:t>
            </a:r>
            <a:r>
              <a:rPr lang="en-US" altLang="ja-JP" sz="1200" baseline="0" dirty="0" smtClean="0">
                <a:latin typeface="Calibri" pitchFamily="34" charset="0"/>
                <a:sym typeface="Calibri" pitchFamily="34" charset="0"/>
              </a:rPr>
              <a:t> </a:t>
            </a:r>
            <a:r>
              <a:rPr lang="en-US" altLang="ja-JP" sz="1200" dirty="0" smtClean="0">
                <a:latin typeface="Calibri" pitchFamily="34" charset="0"/>
                <a:sym typeface="Calibri" pitchFamily="34" charset="0"/>
              </a:rPr>
              <a:t>You have 15 minutes in total for this exercise,</a:t>
            </a:r>
            <a:r>
              <a:rPr lang="en-US" altLang="ja-JP" sz="1200" baseline="0" dirty="0" smtClean="0">
                <a:latin typeface="Calibri" pitchFamily="34" charset="0"/>
                <a:sym typeface="Calibri" pitchFamily="34" charset="0"/>
              </a:rPr>
              <a:t> so </a:t>
            </a:r>
            <a:r>
              <a:rPr lang="en-US" altLang="ja-JP" sz="1200" dirty="0" smtClean="0">
                <a:latin typeface="Calibri" pitchFamily="34" charset="0"/>
                <a:sym typeface="Calibri" pitchFamily="34" charset="0"/>
              </a:rPr>
              <a:t>about 7 minutes each. Let’s begin!</a:t>
            </a:r>
          </a:p>
          <a:p>
            <a:pPr eaLnBrk="1" hangingPunct="1"/>
            <a:endParaRPr lang="en-US" sz="1200" dirty="0" smtClean="0">
              <a:latin typeface="Calibri" pitchFamily="34" charset="0"/>
              <a:sym typeface="Calibri" pitchFamily="34" charset="0"/>
            </a:endParaRPr>
          </a:p>
          <a:p>
            <a:pPr eaLnBrk="1" hangingPunct="1"/>
            <a:r>
              <a:rPr lang="en-US" altLang="ja-JP" sz="1200" b="1" dirty="0" smtClean="0">
                <a:latin typeface="Calibri" pitchFamily="34" charset="0"/>
                <a:sym typeface="Calibri" pitchFamily="34" charset="0"/>
              </a:rPr>
              <a:t>Trainer Note: </a:t>
            </a:r>
            <a:r>
              <a:rPr lang="en-US" altLang="ja-JP" sz="1200" b="0" dirty="0" smtClean="0">
                <a:latin typeface="Calibri" pitchFamily="34" charset="0"/>
                <a:sym typeface="Calibri" pitchFamily="34" charset="0"/>
              </a:rPr>
              <a:t>I</a:t>
            </a:r>
            <a:r>
              <a:rPr lang="en-US" altLang="ja-JP" sz="1200" dirty="0" smtClean="0">
                <a:latin typeface="Calibri" pitchFamily="34" charset="0"/>
                <a:sym typeface="Calibri" pitchFamily="34" charset="0"/>
              </a:rPr>
              <a:t>f uneven number, join the practice. </a:t>
            </a:r>
            <a:r>
              <a:rPr lang="en-US" sz="1200" dirty="0" smtClean="0">
                <a:latin typeface="Calibri Italic" charset="0"/>
                <a:sym typeface="Calibri Italic" charset="0"/>
              </a:rPr>
              <a:t>If not participating in the practice, move among the pairs and listen in, giving positive feedback wherever possible.</a:t>
            </a:r>
            <a:endParaRPr lang="en-US" sz="1200" dirty="0" smtClean="0">
              <a:latin typeface="Calibri" pitchFamily="34" charset="0"/>
              <a:sym typeface="Calibri" pitchFamily="34" charset="0"/>
            </a:endParaRP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pitchFamily="34" charset="0"/>
                <a:sym typeface="Calibri" pitchFamily="34" charset="0"/>
              </a:rPr>
              <a:t>Explain:</a:t>
            </a:r>
            <a:r>
              <a:rPr lang="en-US" sz="1200" b="1" baseline="0" dirty="0" smtClean="0">
                <a:latin typeface="Calibri" pitchFamily="34" charset="0"/>
                <a:sym typeface="Calibri" pitchFamily="34" charset="0"/>
              </a:rPr>
              <a:t> </a:t>
            </a:r>
            <a:r>
              <a:rPr lang="en-US" sz="1200" dirty="0" smtClean="0">
                <a:latin typeface="Calibri" pitchFamily="34" charset="0"/>
                <a:sym typeface="Calibri" pitchFamily="34" charset="0"/>
              </a:rPr>
              <a:t>Well done everyone!</a:t>
            </a: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pitchFamily="34" charset="0"/>
                <a:sym typeface="Calibri" pitchFamily="34" charset="0"/>
              </a:rPr>
              <a:t>Ask:</a:t>
            </a:r>
            <a:r>
              <a:rPr lang="en-US" sz="1200" b="1" baseline="0" dirty="0" smtClean="0">
                <a:latin typeface="Calibri" pitchFamily="34" charset="0"/>
                <a:sym typeface="Calibri" pitchFamily="34" charset="0"/>
              </a:rPr>
              <a:t> </a:t>
            </a:r>
            <a:r>
              <a:rPr lang="en-US" sz="1200" dirty="0" smtClean="0">
                <a:latin typeface="Calibri" pitchFamily="34" charset="0"/>
                <a:sym typeface="Calibri" pitchFamily="34" charset="0"/>
              </a:rPr>
              <a:t>Who used questions other than the ones we brainstormed? 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hear what you used. </a:t>
            </a:r>
          </a:p>
          <a:p>
            <a:pPr eaLnBrk="1" hangingPunct="1"/>
            <a:endParaRPr lang="en-US" altLang="ja-JP" sz="1200" dirty="0" smtClean="0">
              <a:latin typeface="Calibri" pitchFamily="34" charset="0"/>
              <a:sym typeface="Calibri" pitchFamily="34" charset="0"/>
            </a:endParaRPr>
          </a:p>
          <a:p>
            <a:pPr eaLnBrk="1" hangingPunct="1"/>
            <a:r>
              <a:rPr lang="en-US" altLang="ja-JP" sz="1200" b="1" dirty="0" smtClean="0">
                <a:latin typeface="Calibri" pitchFamily="34" charset="0"/>
                <a:sym typeface="Calibri" pitchFamily="34" charset="0"/>
              </a:rPr>
              <a:t>Trainer</a:t>
            </a:r>
            <a:r>
              <a:rPr lang="en-US" altLang="ja-JP" sz="1200" b="1" baseline="0" dirty="0" smtClean="0">
                <a:latin typeface="Calibri" pitchFamily="34" charset="0"/>
                <a:sym typeface="Calibri" pitchFamily="34" charset="0"/>
              </a:rPr>
              <a:t> Note: </a:t>
            </a:r>
            <a:r>
              <a:rPr lang="en-US" altLang="ja-JP" sz="1200" b="0" baseline="0" dirty="0" smtClean="0">
                <a:latin typeface="Calibri" pitchFamily="34" charset="0"/>
                <a:sym typeface="Calibri" pitchFamily="34" charset="0"/>
              </a:rPr>
              <a:t>H</a:t>
            </a:r>
            <a:r>
              <a:rPr lang="en-US" altLang="ja-JP" sz="1200" dirty="0" smtClean="0">
                <a:latin typeface="Calibri" pitchFamily="34" charset="0"/>
                <a:sym typeface="Calibri" pitchFamily="34" charset="0"/>
              </a:rPr>
              <a:t>ear callouts.</a:t>
            </a:r>
            <a:r>
              <a:rPr lang="en-US" altLang="ja-JP" sz="1200" baseline="0" dirty="0" smtClean="0">
                <a:latin typeface="Calibri" pitchFamily="34" charset="0"/>
                <a:sym typeface="Calibri" pitchFamily="34" charset="0"/>
              </a:rPr>
              <a:t> R</a:t>
            </a:r>
            <a:r>
              <a:rPr lang="en-US" altLang="ja-JP" sz="1200" dirty="0" smtClean="0">
                <a:latin typeface="Calibri" pitchFamily="34" charset="0"/>
                <a:sym typeface="Calibri" pitchFamily="34" charset="0"/>
              </a:rPr>
              <a:t>emind participants to journal questions they would like to use.</a:t>
            </a:r>
          </a:p>
          <a:p>
            <a:pPr eaLnBrk="1" hangingPunct="1"/>
            <a:endParaRPr lang="en-US" sz="1200" u="sng" dirty="0" smtClean="0">
              <a:latin typeface="Calibri Bold" charset="0"/>
              <a:sym typeface="Calibri Bold" charset="0"/>
            </a:endParaRPr>
          </a:p>
          <a:p>
            <a:pPr eaLnBrk="1" hangingPunct="1"/>
            <a:r>
              <a:rPr lang="en-US" sz="1200" b="1" dirty="0" smtClean="0">
                <a:latin typeface="Calibri" pitchFamily="34" charset="0"/>
                <a:sym typeface="Calibri" pitchFamily="34" charset="0"/>
              </a:rPr>
              <a:t>Explain:</a:t>
            </a:r>
            <a:r>
              <a:rPr lang="en-US" sz="1200" b="1" baseline="0" dirty="0" smtClean="0">
                <a:latin typeface="Calibri" pitchFamily="34" charset="0"/>
                <a:sym typeface="Calibri" pitchFamily="34" charset="0"/>
              </a:rPr>
              <a:t> </a:t>
            </a:r>
            <a:r>
              <a:rPr lang="en-US" sz="1200" dirty="0" smtClean="0">
                <a:latin typeface="Calibri" pitchFamily="34" charset="0"/>
                <a:sym typeface="Calibri" pitchFamily="34" charset="0"/>
              </a:rPr>
              <a:t>Thanks for sharing! As managers, you</a:t>
            </a:r>
            <a:r>
              <a:rPr lang="en-US" sz="1200" baseline="0" dirty="0" smtClean="0">
                <a:latin typeface="Calibri" pitchFamily="34" charset="0"/>
                <a:sym typeface="Calibri" pitchFamily="34" charset="0"/>
              </a:rPr>
              <a:t> should all know what questions to ask to find the right match, and now you should have a strong knowledge of how to find a candidate who is the right fit as well. </a:t>
            </a:r>
            <a:r>
              <a:rPr lang="en-US" sz="1200" dirty="0" smtClean="0">
                <a:latin typeface="Calibri" pitchFamily="34" charset="0"/>
                <a:sym typeface="Calibri" pitchFamily="34" charset="0"/>
              </a:rPr>
              <a:t>Getting the right players on our team, that are a match AND a fit, is important. Any questions? Great, 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move on to the next management topic.</a:t>
            </a: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pitchFamily="34" charset="0"/>
                <a:sym typeface="Calibri" pitchFamily="34" charset="0"/>
              </a:rPr>
              <a:t>Trainer</a:t>
            </a:r>
            <a:r>
              <a:rPr lang="en-US" sz="1200" b="1" baseline="0" dirty="0" smtClean="0">
                <a:latin typeface="Calibri" pitchFamily="34" charset="0"/>
                <a:sym typeface="Calibri" pitchFamily="34" charset="0"/>
              </a:rPr>
              <a:t> Note: </a:t>
            </a:r>
            <a:r>
              <a:rPr lang="en-US" sz="1200" b="0" baseline="0" dirty="0" smtClean="0">
                <a:latin typeface="Calibri" pitchFamily="34" charset="0"/>
                <a:sym typeface="Calibri" pitchFamily="34" charset="0"/>
              </a:rPr>
              <a:t>Facilitate Q&amp;A as necessary, then continue.</a:t>
            </a:r>
            <a:endParaRPr lang="en-US" sz="1200" b="1" dirty="0" smtClean="0">
              <a:latin typeface="Calibri" pitchFamily="34" charset="0"/>
              <a:sym typeface="Calibri" pitchFamily="34"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12</a:t>
            </a:fld>
            <a:endParaRPr lang="en-US"/>
          </a:p>
        </p:txBody>
      </p:sp>
    </p:spTree>
    <p:extLst>
      <p:ext uri="{BB962C8B-B14F-4D97-AF65-F5344CB8AC3E}">
        <p14:creationId xmlns:p14="http://schemas.microsoft.com/office/powerpoint/2010/main" val="3200780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Next, we</a:t>
            </a:r>
            <a:r>
              <a:rPr lang="ja-JP" altLang="en-US" sz="1200" dirty="0" smtClean="0">
                <a:latin typeface="Calibri" pitchFamily="34" charset="0"/>
                <a:sym typeface="Calibri" pitchFamily="34" charset="0"/>
              </a:rPr>
              <a:t>’</a:t>
            </a:r>
            <a:r>
              <a:rPr lang="en-US" altLang="ja-JP" sz="1200" dirty="0" err="1" smtClean="0">
                <a:latin typeface="Calibri" pitchFamily="34" charset="0"/>
                <a:sym typeface="Calibri" pitchFamily="34" charset="0"/>
              </a:rPr>
              <a:t>ll</a:t>
            </a:r>
            <a:r>
              <a:rPr lang="en-US" altLang="ja-JP" sz="1200" dirty="0" smtClean="0">
                <a:latin typeface="Calibri" pitchFamily="34" charset="0"/>
                <a:sym typeface="Calibri" pitchFamily="34" charset="0"/>
              </a:rPr>
              <a:t> talk about Team Presentation. As you will see in the Service Excellence module, we do not get a second chance to make a first impression! We will cover the grooming standards within the Service Excellence module with your team members, but it is important for us, as leaders, to be clearly aware of all of our guidelines to ensure that key first impression. </a:t>
            </a:r>
          </a:p>
          <a:p>
            <a:pPr eaLnBrk="1" hangingPunct="1"/>
            <a:endParaRPr lang="en-US" sz="1200" dirty="0" smtClean="0">
              <a:latin typeface="Calibri" pitchFamily="34" charset="0"/>
              <a:sym typeface="Calibri" pitchFamily="34" charset="0"/>
            </a:endParaRPr>
          </a:p>
          <a:p>
            <a:pPr eaLnBrk="1" hangingPunct="1"/>
            <a:r>
              <a:rPr lang="en-US" sz="1200" dirty="0" smtClean="0">
                <a:latin typeface="Calibri" pitchFamily="34" charset="0"/>
                <a:sym typeface="Calibri" pitchFamily="34" charset="0"/>
              </a:rPr>
              <a:t>Of course, as indicated in our Coaching module, and with so many new staff, you will need to be active in giving feedback to your team members about their grooming. </a:t>
            </a:r>
          </a:p>
          <a:p>
            <a:pPr eaLnBrk="1" hangingPunct="1"/>
            <a:endParaRPr lang="en-US" sz="1200" dirty="0" smtClean="0">
              <a:latin typeface="Calibri" pitchFamily="34" charset="0"/>
              <a:sym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Italic" charset="0"/>
                <a:sym typeface="Calibri Italic" charset="0"/>
              </a:rPr>
              <a:t>Trainer</a:t>
            </a:r>
            <a:r>
              <a:rPr lang="en-US" sz="1200" b="1" baseline="0" dirty="0" smtClean="0">
                <a:latin typeface="Calibri Italic" charset="0"/>
                <a:sym typeface="Calibri Italic" charset="0"/>
              </a:rPr>
              <a:t> Note: </a:t>
            </a:r>
            <a:r>
              <a:rPr lang="en-US" sz="1200" b="0" baseline="0" dirty="0" smtClean="0">
                <a:latin typeface="Calibri Italic" charset="0"/>
                <a:sym typeface="Calibri Italic" charset="0"/>
              </a:rPr>
              <a:t>D</a:t>
            </a:r>
            <a:r>
              <a:rPr lang="en-US" sz="1200" dirty="0" smtClean="0">
                <a:latin typeface="Calibri Italic" charset="0"/>
                <a:sym typeface="Calibri Italic" charset="0"/>
              </a:rPr>
              <a:t>istribute appropriate SOP</a:t>
            </a:r>
            <a:r>
              <a:rPr lang="ja-JP" altLang="en-US" sz="1200" dirty="0" smtClean="0">
                <a:latin typeface="Calibri Italic" charset="0"/>
                <a:sym typeface="Calibri Italic" charset="0"/>
              </a:rPr>
              <a:t>’</a:t>
            </a:r>
            <a:r>
              <a:rPr lang="en-US" altLang="ja-JP" sz="1200" dirty="0" smtClean="0">
                <a:latin typeface="Calibri Italic" charset="0"/>
                <a:sym typeface="Calibri Italic" charset="0"/>
              </a:rPr>
              <a:t>s and review. Use the physical document for reference.</a:t>
            </a:r>
            <a:endParaRPr lang="en-US" sz="1200" dirty="0" smtClean="0">
              <a:latin typeface="Calibri" pitchFamily="34" charset="0"/>
              <a:sym typeface="Calibri" pitchFamily="34"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13</a:t>
            </a:fld>
            <a:endParaRPr lang="en-US"/>
          </a:p>
        </p:txBody>
      </p:sp>
    </p:spTree>
    <p:extLst>
      <p:ext uri="{BB962C8B-B14F-4D97-AF65-F5344CB8AC3E}">
        <p14:creationId xmlns:p14="http://schemas.microsoft.com/office/powerpoint/2010/main" val="3200780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Now, 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cover the important topic of Procurement. </a:t>
            </a:r>
          </a:p>
          <a:p>
            <a:pPr eaLnBrk="1" hangingPunct="1"/>
            <a:endParaRPr lang="en-US" sz="1200" dirty="0" smtClean="0">
              <a:latin typeface="Calibri" pitchFamily="34" charset="0"/>
              <a:sym typeface="Calibri" pitchFamily="34" charset="0"/>
            </a:endParaRPr>
          </a:p>
          <a:p>
            <a:pPr eaLnBrk="1" hangingPunct="1"/>
            <a:r>
              <a:rPr lang="en-US" sz="1200" dirty="0" smtClean="0">
                <a:latin typeface="Calibri" pitchFamily="34" charset="0"/>
                <a:sym typeface="Calibri" pitchFamily="34" charset="0"/>
              </a:rPr>
              <a:t>Other than labor, this area is our single greatest expense, and our single largest controllable expense. As many of you know, the restaurant “</a:t>
            </a:r>
            <a:r>
              <a:rPr lang="en-US" altLang="ja-JP" sz="1200" dirty="0" smtClean="0">
                <a:latin typeface="Calibri" pitchFamily="34" charset="0"/>
                <a:sym typeface="Calibri" pitchFamily="34" charset="0"/>
              </a:rPr>
              <a:t>war” is often won or lost in this area, as it means so much to not only the financial success of the restaurant, but also to the practical success as well, including guest service and experience. </a:t>
            </a: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Italic" charset="0"/>
                <a:sym typeface="Calibri Italic" charset="0"/>
              </a:rPr>
              <a:t>Ask:</a:t>
            </a:r>
            <a:r>
              <a:rPr lang="en-US" sz="1200" dirty="0" smtClean="0">
                <a:latin typeface="Calibri Italic" charset="0"/>
                <a:sym typeface="Calibri Italic" charset="0"/>
              </a:rPr>
              <a:t> </a:t>
            </a:r>
            <a:r>
              <a:rPr lang="en-US" sz="1200" dirty="0" smtClean="0">
                <a:latin typeface="Calibri" pitchFamily="34" charset="0"/>
                <a:sym typeface="Calibri" pitchFamily="34" charset="0"/>
              </a:rPr>
              <a:t>Who can tell me what I mean by that? </a:t>
            </a:r>
            <a:endParaRPr lang="en-US" sz="1200" dirty="0" smtClean="0">
              <a:latin typeface="Calibri Italic" charset="0"/>
              <a:sym typeface="Calibri Italic" charset="0"/>
            </a:endParaRPr>
          </a:p>
          <a:p>
            <a:pPr eaLnBrk="1" hangingPunct="1"/>
            <a:endParaRPr lang="en-US" sz="1200" dirty="0" smtClean="0">
              <a:latin typeface="Calibri Italic" charset="0"/>
              <a:sym typeface="Calibri Italic" charset="0"/>
            </a:endParaRPr>
          </a:p>
          <a:p>
            <a:pPr eaLnBrk="1" hangingPunct="1"/>
            <a:r>
              <a:rPr lang="en-US" sz="1200" b="1" dirty="0" smtClean="0">
                <a:latin typeface="Calibri Italic" charset="0"/>
                <a:sym typeface="Calibri Italic" charset="0"/>
              </a:rPr>
              <a:t>Look for Answers:</a:t>
            </a:r>
            <a:r>
              <a:rPr lang="en-US" sz="1200" dirty="0" smtClean="0">
                <a:latin typeface="Calibri Italic" charset="0"/>
                <a:sym typeface="Calibri Italic" charset="0"/>
              </a:rPr>
              <a:t> If we run out of stock, misuse stock, incorrectly order, etc.,</a:t>
            </a:r>
            <a:r>
              <a:rPr lang="en-US" sz="1200" baseline="0" dirty="0" smtClean="0">
                <a:latin typeface="Calibri Italic" charset="0"/>
                <a:sym typeface="Calibri Italic" charset="0"/>
              </a:rPr>
              <a:t> </a:t>
            </a:r>
            <a:r>
              <a:rPr lang="en-US" sz="1200" dirty="0" smtClean="0">
                <a:latin typeface="Calibri Italic" charset="0"/>
                <a:sym typeface="Calibri Italic" charset="0"/>
              </a:rPr>
              <a:t>we cannot support the menu</a:t>
            </a:r>
            <a:r>
              <a:rPr lang="ja-JP" altLang="en-US" sz="1200" dirty="0" smtClean="0">
                <a:latin typeface="Calibri Italic" charset="0"/>
                <a:sym typeface="Calibri Italic" charset="0"/>
              </a:rPr>
              <a:t>’</a:t>
            </a:r>
            <a:r>
              <a:rPr lang="en-US" altLang="ja-JP" sz="1200" dirty="0" smtClean="0">
                <a:latin typeface="Calibri Italic" charset="0"/>
                <a:sym typeface="Calibri Italic" charset="0"/>
              </a:rPr>
              <a:t>s offerings, which directly impacts the guest experience. </a:t>
            </a:r>
            <a:endParaRPr lang="en-US" altLang="ja-JP" sz="1200" dirty="0" smtClean="0">
              <a:latin typeface="Calibri" pitchFamily="34" charset="0"/>
              <a:sym typeface="Calibri" pitchFamily="34" charset="0"/>
            </a:endParaRPr>
          </a:p>
          <a:p>
            <a:pPr eaLnBrk="1" hangingPunct="1"/>
            <a:endParaRPr lang="en-US" sz="1200" dirty="0" smtClean="0">
              <a:latin typeface="Calibri Italic" charset="0"/>
              <a:sym typeface="Calibri Italic" charset="0"/>
            </a:endParaRPr>
          </a:p>
          <a:p>
            <a:pPr eaLnBrk="1" hangingPunct="1"/>
            <a:r>
              <a:rPr lang="en-US" sz="1200" b="1" dirty="0" smtClean="0">
                <a:latin typeface="Calibri Italic" charset="0"/>
                <a:sym typeface="Calibri Italic" charset="0"/>
              </a:rPr>
              <a:t>Discuss</a:t>
            </a:r>
            <a:r>
              <a:rPr lang="en-US" sz="1200" b="0" dirty="0" smtClean="0">
                <a:latin typeface="Calibri Italic" charset="0"/>
                <a:sym typeface="Calibri Italic" charset="0"/>
              </a:rPr>
              <a:t> answers and review.</a:t>
            </a:r>
            <a:endParaRPr lang="en-US" sz="1200" b="1" dirty="0" smtClean="0">
              <a:latin typeface="Calibri Italic" charset="0"/>
              <a:sym typeface="Calibri Italic" charset="0"/>
            </a:endParaRPr>
          </a:p>
          <a:p>
            <a:pPr eaLnBrk="1" hangingPunct="1"/>
            <a:endParaRPr lang="en-US" sz="1200" dirty="0" smtClean="0">
              <a:latin typeface="Calibri Italic" charset="0"/>
              <a:sym typeface="Calibri Italic" charset="0"/>
            </a:endParaRPr>
          </a:p>
          <a:p>
            <a:pPr eaLnBrk="1" hangingPunct="1"/>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Right! I was at a McDonalds once.</a:t>
            </a:r>
            <a:r>
              <a:rPr lang="en-US" sz="1200" baseline="0" dirty="0" smtClean="0">
                <a:latin typeface="Calibri" pitchFamily="34" charset="0"/>
                <a:sym typeface="Calibri" pitchFamily="34" charset="0"/>
              </a:rPr>
              <a:t> M</a:t>
            </a:r>
            <a:r>
              <a:rPr lang="en-US" sz="1200" dirty="0" smtClean="0">
                <a:latin typeface="Calibri" pitchFamily="34" charset="0"/>
                <a:sym typeface="Calibri" pitchFamily="34" charset="0"/>
              </a:rPr>
              <a:t>y boys loved Happy Meals when they were younger,</a:t>
            </a:r>
            <a:r>
              <a:rPr lang="en-US" sz="1200" baseline="0" dirty="0" smtClean="0">
                <a:latin typeface="Calibri" pitchFamily="34" charset="0"/>
                <a:sym typeface="Calibri" pitchFamily="34" charset="0"/>
              </a:rPr>
              <a:t> </a:t>
            </a:r>
            <a:r>
              <a:rPr lang="en-US" sz="1200" dirty="0" smtClean="0">
                <a:latin typeface="Calibri" pitchFamily="34" charset="0"/>
                <a:sym typeface="Calibri" pitchFamily="34" charset="0"/>
              </a:rPr>
              <a:t>and the counter associate told me that they were out of French fries. The look on his face was sheer panic! Can you imagine McDonalds running out of French fries? Someone messed up,</a:t>
            </a:r>
            <a:r>
              <a:rPr lang="en-US" sz="1200" baseline="0" dirty="0" smtClean="0">
                <a:latin typeface="Calibri" pitchFamily="34" charset="0"/>
                <a:sym typeface="Calibri" pitchFamily="34" charset="0"/>
              </a:rPr>
              <a:t> </a:t>
            </a:r>
            <a:r>
              <a:rPr lang="en-US" sz="1200" dirty="0" smtClean="0">
                <a:latin typeface="Calibri" pitchFamily="34" charset="0"/>
                <a:sym typeface="Calibri" pitchFamily="34" charset="0"/>
              </a:rPr>
              <a:t>big! Procurement can truly make or break us.</a:t>
            </a:r>
            <a:endParaRPr lang="en-US" altLang="ja-JP" sz="1200" dirty="0" smtClean="0">
              <a:latin typeface="Calibri" pitchFamily="34" charset="0"/>
              <a:sym typeface="Calibri" pitchFamily="34" charset="0"/>
            </a:endParaRPr>
          </a:p>
          <a:p>
            <a:pPr eaLnBrk="1" hangingPunct="1"/>
            <a:endParaRPr lang="en-US" sz="1200" dirty="0" smtClean="0">
              <a:latin typeface="Calibri" pitchFamily="34" charset="0"/>
              <a:sym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Italic" charset="0"/>
                <a:sym typeface="Calibri Italic" charset="0"/>
              </a:rPr>
              <a:t>Trainer</a:t>
            </a:r>
            <a:r>
              <a:rPr lang="en-US" sz="1200" b="1" baseline="0" dirty="0" smtClean="0">
                <a:latin typeface="Calibri Italic" charset="0"/>
                <a:sym typeface="Calibri Italic" charset="0"/>
              </a:rPr>
              <a:t> Note: </a:t>
            </a:r>
            <a:r>
              <a:rPr lang="en-US" sz="1200" b="0" baseline="0" dirty="0" smtClean="0">
                <a:latin typeface="Calibri Italic" charset="0"/>
                <a:sym typeface="Calibri Italic" charset="0"/>
              </a:rPr>
              <a:t>D</a:t>
            </a:r>
            <a:r>
              <a:rPr lang="en-US" sz="1200" dirty="0" smtClean="0">
                <a:latin typeface="Calibri Italic" charset="0"/>
                <a:sym typeface="Calibri Italic" charset="0"/>
              </a:rPr>
              <a:t>istribute appropriate SOP</a:t>
            </a:r>
            <a:r>
              <a:rPr lang="ja-JP" altLang="en-US" sz="1200" dirty="0" smtClean="0">
                <a:latin typeface="Calibri Italic" charset="0"/>
                <a:sym typeface="Calibri Italic" charset="0"/>
              </a:rPr>
              <a:t>’</a:t>
            </a:r>
            <a:r>
              <a:rPr lang="en-US" altLang="ja-JP" sz="1200" dirty="0" smtClean="0">
                <a:latin typeface="Calibri Italic" charset="0"/>
                <a:sym typeface="Calibri Italic" charset="0"/>
              </a:rPr>
              <a:t>s and review. Use the physical document for reference.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Calibri Italic" charset="0"/>
              <a:sym typeface="Calibri Italic"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Italic" charset="0"/>
                <a:sym typeface="Calibri Italic" charset="0"/>
              </a:rPr>
              <a:t>Transition: </a:t>
            </a:r>
            <a:r>
              <a:rPr lang="en-US" sz="1200" b="0" dirty="0" smtClean="0">
                <a:latin typeface="Calibri Italic" charset="0"/>
                <a:sym typeface="Calibri Italic" charset="0"/>
              </a:rPr>
              <a:t>Ok,</a:t>
            </a:r>
            <a:r>
              <a:rPr lang="en-US" sz="1200" b="0" baseline="0" dirty="0" smtClean="0">
                <a:latin typeface="Calibri Italic" charset="0"/>
                <a:sym typeface="Calibri Italic" charset="0"/>
              </a:rPr>
              <a:t> let’s review.</a:t>
            </a:r>
            <a:endParaRPr lang="en-US" sz="1200" b="1" dirty="0" smtClean="0">
              <a:latin typeface="Calibri" pitchFamily="34" charset="0"/>
              <a:sym typeface="Calibri" pitchFamily="34"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14</a:t>
            </a:fld>
            <a:endParaRPr lang="en-US"/>
          </a:p>
        </p:txBody>
      </p:sp>
    </p:spTree>
    <p:extLst>
      <p:ext uri="{BB962C8B-B14F-4D97-AF65-F5344CB8AC3E}">
        <p14:creationId xmlns:p14="http://schemas.microsoft.com/office/powerpoint/2010/main" val="3200780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Last, but never least, 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discuss Measurements. Service And Loyalty Tracking,</a:t>
            </a:r>
            <a:r>
              <a:rPr lang="en-US" altLang="ja-JP" sz="1200" baseline="0" dirty="0" smtClean="0">
                <a:latin typeface="Calibri" pitchFamily="34" charset="0"/>
                <a:sym typeface="Calibri" pitchFamily="34" charset="0"/>
              </a:rPr>
              <a:t> also known as </a:t>
            </a:r>
            <a:r>
              <a:rPr lang="en-US" altLang="ja-JP" sz="1200" dirty="0" smtClean="0">
                <a:latin typeface="Calibri" pitchFamily="34" charset="0"/>
                <a:sym typeface="Calibri" pitchFamily="34" charset="0"/>
              </a:rPr>
              <a:t>SALT, will continue to play an important role, as will other avenues such as comment cards/guest surveys, anecdotal feedback from guests, and E-Feedback venues such as Trip Advisor and Yelp. 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discuss these avenues, how we collect/receive the data, and how we use the data to inform and follow-up with our teams.</a:t>
            </a:r>
          </a:p>
          <a:p>
            <a:pPr eaLnBrk="1" hangingPunct="1"/>
            <a:endParaRPr lang="en-US" sz="1200" dirty="0" smtClean="0">
              <a:latin typeface="Calibri" pitchFamily="34" charset="0"/>
              <a:sym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Italic" charset="0"/>
                <a:sym typeface="Calibri Italic" charset="0"/>
              </a:rPr>
              <a:t>Trainer</a:t>
            </a:r>
            <a:r>
              <a:rPr lang="en-US" sz="1200" b="1" baseline="0" dirty="0" smtClean="0">
                <a:latin typeface="Calibri Italic" charset="0"/>
                <a:sym typeface="Calibri Italic" charset="0"/>
              </a:rPr>
              <a:t> Note: </a:t>
            </a:r>
            <a:r>
              <a:rPr lang="en-US" sz="1200" b="0" baseline="0" dirty="0" smtClean="0">
                <a:latin typeface="Calibri Italic" charset="0"/>
                <a:sym typeface="Calibri Italic" charset="0"/>
              </a:rPr>
              <a:t>D</a:t>
            </a:r>
            <a:r>
              <a:rPr lang="en-US" sz="1200" dirty="0" smtClean="0">
                <a:latin typeface="Calibri Italic" charset="0"/>
                <a:sym typeface="Calibri Italic" charset="0"/>
              </a:rPr>
              <a:t>istribute appropriate SOP</a:t>
            </a:r>
            <a:r>
              <a:rPr lang="ja-JP" altLang="en-US" sz="1200" dirty="0" smtClean="0">
                <a:latin typeface="Calibri Italic" charset="0"/>
                <a:sym typeface="Calibri Italic" charset="0"/>
              </a:rPr>
              <a:t>’</a:t>
            </a:r>
            <a:r>
              <a:rPr lang="en-US" altLang="ja-JP" sz="1200" dirty="0" smtClean="0">
                <a:latin typeface="Calibri Italic" charset="0"/>
                <a:sym typeface="Calibri Italic" charset="0"/>
              </a:rPr>
              <a:t>s and review. Use the physical document for reference.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200" dirty="0" smtClean="0">
              <a:latin typeface="Calibri Italic" charset="0"/>
              <a:sym typeface="Calibri Italic"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200" b="1" dirty="0" smtClean="0">
                <a:latin typeface="Calibri Italic" charset="0"/>
                <a:sym typeface="Calibri Italic" charset="0"/>
              </a:rPr>
              <a:t>Trainer Note: </a:t>
            </a:r>
            <a:r>
              <a:rPr lang="en-US" altLang="ja-JP" sz="1200" b="0" dirty="0" smtClean="0">
                <a:latin typeface="Calibri Italic" charset="0"/>
                <a:sym typeface="Calibri Italic" charset="0"/>
              </a:rPr>
              <a:t>Utilize</a:t>
            </a:r>
            <a:r>
              <a:rPr lang="en-US" altLang="ja-JP" sz="1200" b="0" baseline="0" dirty="0" smtClean="0">
                <a:latin typeface="Calibri Italic" charset="0"/>
                <a:sym typeface="Calibri Italic" charset="0"/>
              </a:rPr>
              <a:t> the next two slides while facilitating the discussion on measurement.</a:t>
            </a:r>
            <a:endParaRPr lang="en-US" altLang="ja-JP" sz="1200" b="1" dirty="0" smtClean="0">
              <a:latin typeface="Calibri Italic" charset="0"/>
              <a:sym typeface="Calibri Italic"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15</a:t>
            </a:fld>
            <a:endParaRPr lang="en-US"/>
          </a:p>
        </p:txBody>
      </p:sp>
    </p:spTree>
    <p:extLst>
      <p:ext uri="{BB962C8B-B14F-4D97-AF65-F5344CB8AC3E}">
        <p14:creationId xmlns:p14="http://schemas.microsoft.com/office/powerpoint/2010/main" val="32007808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200" b="1" dirty="0" smtClean="0">
                <a:latin typeface="Calibri Italic" charset="0"/>
                <a:sym typeface="Calibri Italic" charset="0"/>
              </a:rPr>
              <a:t>Trainer Note: </a:t>
            </a:r>
            <a:r>
              <a:rPr lang="en-US" altLang="ja-JP" sz="1200" b="0" dirty="0" smtClean="0">
                <a:latin typeface="Calibri Italic" charset="0"/>
                <a:sym typeface="Calibri Italic" charset="0"/>
              </a:rPr>
              <a:t>Utilize</a:t>
            </a:r>
            <a:r>
              <a:rPr lang="en-US" altLang="ja-JP" sz="1200" b="0" baseline="0" dirty="0" smtClean="0">
                <a:latin typeface="Calibri Italic" charset="0"/>
                <a:sym typeface="Calibri Italic" charset="0"/>
              </a:rPr>
              <a:t> this slide to facilitate the discussion of measurement. Transition to the next slide when ready.</a:t>
            </a:r>
            <a:endParaRPr lang="en-US" altLang="ja-JP" sz="1200" b="1" dirty="0" smtClean="0">
              <a:latin typeface="Calibri Italic" charset="0"/>
              <a:sym typeface="Calibri Italic"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16</a:t>
            </a:fld>
            <a:endParaRPr lang="en-US"/>
          </a:p>
        </p:txBody>
      </p:sp>
    </p:spTree>
    <p:extLst>
      <p:ext uri="{BB962C8B-B14F-4D97-AF65-F5344CB8AC3E}">
        <p14:creationId xmlns:p14="http://schemas.microsoft.com/office/powerpoint/2010/main" val="4168013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200" b="1" dirty="0" smtClean="0">
                <a:latin typeface="Calibri Italic" charset="0"/>
                <a:sym typeface="Calibri Italic" charset="0"/>
              </a:rPr>
              <a:t>Trainer Note: </a:t>
            </a:r>
            <a:r>
              <a:rPr lang="en-US" altLang="ja-JP" sz="1200" b="0" dirty="0" smtClean="0">
                <a:latin typeface="Calibri Italic" charset="0"/>
                <a:sym typeface="Calibri Italic" charset="0"/>
              </a:rPr>
              <a:t>Utilize</a:t>
            </a:r>
            <a:r>
              <a:rPr lang="en-US" altLang="ja-JP" sz="1200" b="0" baseline="0" dirty="0" smtClean="0">
                <a:latin typeface="Calibri Italic" charset="0"/>
                <a:sym typeface="Calibri Italic" charset="0"/>
              </a:rPr>
              <a:t> this slide to facilitate the discussion of measurement. Transition to the next slide to close the discussion.</a:t>
            </a:r>
            <a:endParaRPr lang="en-US" altLang="ja-JP" sz="1200" b="1" dirty="0" smtClean="0">
              <a:latin typeface="Calibri Italic" charset="0"/>
              <a:sym typeface="Calibri Italic"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17</a:t>
            </a:fld>
            <a:endParaRPr lang="en-US"/>
          </a:p>
        </p:txBody>
      </p:sp>
    </p:spTree>
    <p:extLst>
      <p:ext uri="{BB962C8B-B14F-4D97-AF65-F5344CB8AC3E}">
        <p14:creationId xmlns:p14="http://schemas.microsoft.com/office/powerpoint/2010/main" val="15964207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itchFamily="34" charset="0"/>
                <a:sym typeface="Calibri" pitchFamily="34" charset="0"/>
              </a:rPr>
              <a:t>Read</a:t>
            </a:r>
            <a:r>
              <a:rPr lang="en-US" sz="1200" b="1" baseline="0" dirty="0" smtClean="0">
                <a:latin typeface="Calibri" pitchFamily="34" charset="0"/>
                <a:sym typeface="Calibri" pitchFamily="34" charset="0"/>
              </a:rPr>
              <a:t> Quote: “</a:t>
            </a:r>
            <a:r>
              <a:rPr lang="en-US" sz="1200" b="0" baseline="0" dirty="0" smtClean="0">
                <a:latin typeface="Calibri" pitchFamily="34" charset="0"/>
                <a:sym typeface="Calibri" pitchFamily="34" charset="0"/>
              </a:rPr>
              <a:t>Effective leadership is putting first things first. Effective management is the discipline to carry it </a:t>
            </a:r>
            <a:r>
              <a:rPr lang="en-US" sz="1200" b="0" baseline="0" smtClean="0">
                <a:latin typeface="Calibri" pitchFamily="34" charset="0"/>
                <a:sym typeface="Calibri" pitchFamily="34" charset="0"/>
              </a:rPr>
              <a:t>out.”</a:t>
            </a:r>
            <a:endParaRPr lang="en-US" sz="1200" b="1" dirty="0" smtClean="0">
              <a:latin typeface="Calibri" pitchFamily="34" charset="0"/>
              <a:sym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latin typeface="Calibri" pitchFamily="34" charset="0"/>
              <a:sym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itchFamily="34" charset="0"/>
                <a:sym typeface="Calibri" pitchFamily="34" charset="0"/>
              </a:rPr>
              <a:t>Review:</a:t>
            </a:r>
            <a:r>
              <a:rPr lang="en-US" sz="1200" b="1" baseline="0" dirty="0" smtClean="0">
                <a:latin typeface="Calibri" pitchFamily="34" charset="0"/>
                <a:sym typeface="Calibri" pitchFamily="34" charset="0"/>
              </a:rPr>
              <a:t> </a:t>
            </a:r>
            <a:r>
              <a:rPr lang="en-US" sz="1200" b="0" baseline="0" dirty="0" smtClean="0">
                <a:latin typeface="Calibri" pitchFamily="34" charset="0"/>
                <a:sym typeface="Calibri" pitchFamily="34" charset="0"/>
              </a:rPr>
              <a:t>We covered a lot of ground in this session. We discussed the differences between Management and Leadership in the Herb n’ Kitchen style, and also touched on why both are important for our success. We also talked about how we can find candidates that are both a good match and fit for Herb n’ Kitchen, as well as some of the job duties of the various positions involved with the restaurant. Finally, we discussed how to measure the effectiveness of our management to ensure the success of Herb n’ Kitchen. Make sure you’re tracking all of this information in your journals so you can review for later.</a:t>
            </a:r>
            <a:endParaRPr lang="en-US" sz="1200" b="1" dirty="0" smtClean="0">
              <a:latin typeface="Calibri" pitchFamily="34" charset="0"/>
              <a:sym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latin typeface="Calibri" pitchFamily="34" charset="0"/>
              <a:sym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Great job in this module everyone! Thank you for your hard work today! See you back soon for our next leadership module – Brand Leadership!</a:t>
            </a:r>
          </a:p>
          <a:p>
            <a:endParaRPr lang="en-US" dirty="0"/>
          </a:p>
        </p:txBody>
      </p:sp>
      <p:sp>
        <p:nvSpPr>
          <p:cNvPr id="4" name="Slide Number Placeholder 3"/>
          <p:cNvSpPr>
            <a:spLocks noGrp="1"/>
          </p:cNvSpPr>
          <p:nvPr>
            <p:ph type="sldNum" sz="quarter" idx="10"/>
          </p:nvPr>
        </p:nvSpPr>
        <p:spPr/>
        <p:txBody>
          <a:bodyPr/>
          <a:lstStyle/>
          <a:p>
            <a:fld id="{31BD5CCB-E595-4A8A-86B1-9E9220D4919C}" type="slidenum">
              <a:rPr lang="en-US" smtClean="0"/>
              <a:t>18</a:t>
            </a:fld>
            <a:endParaRPr lang="en-US"/>
          </a:p>
        </p:txBody>
      </p:sp>
    </p:spTree>
    <p:extLst>
      <p:ext uri="{BB962C8B-B14F-4D97-AF65-F5344CB8AC3E}">
        <p14:creationId xmlns:p14="http://schemas.microsoft.com/office/powerpoint/2010/main" val="3828185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sym typeface="Calibri" pitchFamily="34" charset="0"/>
              </a:rPr>
              <a:t>Explain:</a:t>
            </a:r>
            <a:r>
              <a:rPr lang="en-US" sz="1200" dirty="0" smtClean="0">
                <a:latin typeface="Calibri" pitchFamily="34" charset="0"/>
                <a:sym typeface="Calibri" pitchFamily="34" charset="0"/>
              </a:rPr>
              <a:t> To begin, management and leadership are different. One is not better than the other and we must be efficient at both to be successful. </a:t>
            </a: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Italic" charset="0"/>
                <a:sym typeface="Calibri Italic" charset="0"/>
              </a:rPr>
              <a:t>Ask:</a:t>
            </a:r>
            <a:r>
              <a:rPr lang="en-US" sz="1200" dirty="0" smtClean="0">
                <a:latin typeface="Calibri Italic" charset="0"/>
                <a:sym typeface="Calibri Italic" charset="0"/>
              </a:rPr>
              <a:t> </a:t>
            </a:r>
            <a:r>
              <a:rPr lang="en-US" sz="1200" dirty="0" smtClean="0">
                <a:latin typeface="Calibri" pitchFamily="34" charset="0"/>
                <a:sym typeface="Calibri" pitchFamily="34" charset="0"/>
              </a:rPr>
              <a:t>What do you think management is all about?</a:t>
            </a: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pitchFamily="34" charset="0"/>
                <a:sym typeface="Calibri" pitchFamily="34" charset="0"/>
              </a:rPr>
              <a:t>Look</a:t>
            </a:r>
            <a:r>
              <a:rPr lang="en-US" sz="1200" b="1" baseline="0" dirty="0" smtClean="0">
                <a:latin typeface="Calibri" pitchFamily="34" charset="0"/>
                <a:sym typeface="Calibri" pitchFamily="34" charset="0"/>
              </a:rPr>
              <a:t> for Answers: </a:t>
            </a:r>
            <a:r>
              <a:rPr lang="en-US" sz="1200" b="0" baseline="0" dirty="0" smtClean="0">
                <a:latin typeface="Calibri" pitchFamily="34" charset="0"/>
                <a:sym typeface="Calibri" pitchFamily="34" charset="0"/>
              </a:rPr>
              <a:t>P</a:t>
            </a:r>
            <a:r>
              <a:rPr lang="en-US" sz="1200" dirty="0" smtClean="0">
                <a:latin typeface="Calibri Italic" charset="0"/>
                <a:sym typeface="Calibri Italic" charset="0"/>
              </a:rPr>
              <a:t>rocess, procedures, SOP</a:t>
            </a:r>
            <a:r>
              <a:rPr lang="ja-JP" altLang="en-US" sz="1200" dirty="0" smtClean="0">
                <a:latin typeface="Calibri Italic" charset="0"/>
                <a:sym typeface="Calibri Italic" charset="0"/>
              </a:rPr>
              <a:t>’</a:t>
            </a:r>
            <a:r>
              <a:rPr lang="en-US" altLang="ja-JP" sz="1200" dirty="0" smtClean="0">
                <a:latin typeface="Calibri Italic" charset="0"/>
                <a:sym typeface="Calibri Italic" charset="0"/>
              </a:rPr>
              <a:t>s, scheduling, monitoring.</a:t>
            </a:r>
            <a:endParaRPr lang="en-US" altLang="ja-JP" sz="1200" dirty="0" smtClean="0">
              <a:latin typeface="Calibri" pitchFamily="34" charset="0"/>
              <a:sym typeface="Calibri" pitchFamily="34" charset="0"/>
            </a:endParaRP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Right! The goal is control, and letting people know what to do when getting things done. </a:t>
            </a: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Italic" charset="0"/>
                <a:sym typeface="Calibri Italic" charset="0"/>
              </a:rPr>
              <a:t>Ask: </a:t>
            </a:r>
            <a:r>
              <a:rPr lang="en-US" sz="1200" dirty="0" smtClean="0">
                <a:latin typeface="Calibri" pitchFamily="34" charset="0"/>
                <a:sym typeface="Calibri" pitchFamily="34" charset="0"/>
              </a:rPr>
              <a:t>What is leadership all about? </a:t>
            </a:r>
            <a:endParaRPr lang="en-US" sz="1200" dirty="0" smtClean="0">
              <a:latin typeface="Calibri Italic" charset="0"/>
              <a:sym typeface="Calibri Italic" charset="0"/>
            </a:endParaRPr>
          </a:p>
          <a:p>
            <a:pPr eaLnBrk="1" hangingPunct="1"/>
            <a:endParaRPr lang="en-US" sz="1200" dirty="0" smtClean="0">
              <a:latin typeface="Calibri Italic" charset="0"/>
              <a:sym typeface="Calibri Italic" charset="0"/>
            </a:endParaRPr>
          </a:p>
          <a:p>
            <a:pPr eaLnBrk="1" hangingPunct="1"/>
            <a:r>
              <a:rPr lang="en-US" sz="1200" b="1" dirty="0" smtClean="0">
                <a:latin typeface="Calibri Italic" charset="0"/>
                <a:sym typeface="Calibri Italic" charset="0"/>
              </a:rPr>
              <a:t>Look</a:t>
            </a:r>
            <a:r>
              <a:rPr lang="en-US" sz="1200" b="1" baseline="0" dirty="0" smtClean="0">
                <a:latin typeface="Calibri Italic" charset="0"/>
                <a:sym typeface="Calibri Italic" charset="0"/>
              </a:rPr>
              <a:t> for Answers:</a:t>
            </a:r>
            <a:r>
              <a:rPr lang="en-US" sz="1200" dirty="0" smtClean="0">
                <a:latin typeface="Calibri" pitchFamily="34" charset="0"/>
                <a:sym typeface="Calibri" pitchFamily="34" charset="0"/>
              </a:rPr>
              <a:t> </a:t>
            </a:r>
            <a:r>
              <a:rPr lang="en-US" sz="1200" dirty="0" smtClean="0">
                <a:latin typeface="Calibri Italic" charset="0"/>
                <a:sym typeface="Calibri Italic" charset="0"/>
              </a:rPr>
              <a:t>People, coaching, motivation, feedback, setting the direction.</a:t>
            </a:r>
            <a:endParaRPr lang="en-US" sz="1200" dirty="0" smtClean="0">
              <a:latin typeface="Calibri" pitchFamily="34" charset="0"/>
              <a:sym typeface="Calibri" pitchFamily="34" charset="0"/>
            </a:endParaRP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Exactly! The goal is inspiring others to excel and teaching them how to act</a:t>
            </a:r>
            <a:r>
              <a:rPr lang="en-US" sz="1200" baseline="0" dirty="0" smtClean="0">
                <a:latin typeface="Calibri" pitchFamily="34" charset="0"/>
                <a:sym typeface="Calibri" pitchFamily="34" charset="0"/>
              </a:rPr>
              <a:t> </a:t>
            </a:r>
            <a:r>
              <a:rPr lang="en-US" sz="1200" dirty="0" smtClean="0">
                <a:latin typeface="Calibri" pitchFamily="34" charset="0"/>
                <a:sym typeface="Calibri" pitchFamily="34" charset="0"/>
              </a:rPr>
              <a:t>while getting things done. It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a balance</a:t>
            </a:r>
            <a:r>
              <a:rPr lang="en-US" altLang="ja-JP" sz="1200" baseline="0" dirty="0" smtClean="0">
                <a:latin typeface="Calibri" pitchFamily="34" charset="0"/>
                <a:sym typeface="Calibri" pitchFamily="34" charset="0"/>
              </a:rPr>
              <a:t> – </a:t>
            </a:r>
            <a:r>
              <a:rPr lang="en-US" altLang="ja-JP" sz="1200" dirty="0" smtClean="0">
                <a:latin typeface="Calibri" pitchFamily="34" charset="0"/>
                <a:sym typeface="Calibri" pitchFamily="34" charset="0"/>
              </a:rPr>
              <a:t>one without the other will not make us successful.</a:t>
            </a:r>
            <a:endParaRPr lang="en-US" sz="1200" dirty="0" smtClean="0">
              <a:latin typeface="Calibri" pitchFamily="34" charset="0"/>
              <a:sym typeface="Calibri" pitchFamily="34"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2</a:t>
            </a:fld>
            <a:endParaRPr lang="en-US"/>
          </a:p>
        </p:txBody>
      </p:sp>
    </p:spTree>
    <p:extLst>
      <p:ext uri="{BB962C8B-B14F-4D97-AF65-F5344CB8AC3E}">
        <p14:creationId xmlns:p14="http://schemas.microsoft.com/office/powerpoint/2010/main" val="1748284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We</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re going to have a conversation about roles, responsibilities and important operational needs at Herb n' Kitchen.</a:t>
            </a:r>
            <a:r>
              <a:rPr lang="en-US" altLang="ja-JP" sz="1200" baseline="0" dirty="0" smtClean="0">
                <a:latin typeface="Calibri" pitchFamily="34" charset="0"/>
                <a:sym typeface="Calibri" pitchFamily="34" charset="0"/>
              </a:rPr>
              <a:t> H</a:t>
            </a:r>
            <a:r>
              <a:rPr lang="en-US" altLang="ja-JP" sz="1200" dirty="0" smtClean="0">
                <a:latin typeface="Calibri" pitchFamily="34" charset="0"/>
                <a:sym typeface="Calibri" pitchFamily="34" charset="0"/>
              </a:rPr>
              <a:t>owever, in the spirit of our Brand Pillar</a:t>
            </a:r>
            <a:r>
              <a:rPr lang="en-US" altLang="ja-JP" sz="1200" baseline="0" dirty="0" smtClean="0">
                <a:latin typeface="Calibri" pitchFamily="34" charset="0"/>
                <a:sym typeface="Calibri" pitchFamily="34" charset="0"/>
              </a:rPr>
              <a:t> Relevant</a:t>
            </a:r>
            <a:r>
              <a:rPr lang="en-US" altLang="ja-JP" sz="1200" dirty="0" smtClean="0">
                <a:latin typeface="Calibri" pitchFamily="34" charset="0"/>
                <a:sym typeface="Calibri" pitchFamily="34" charset="0"/>
              </a:rPr>
              <a:t>, we</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re going to talk about the team philosophy first!</a:t>
            </a:r>
          </a:p>
          <a:p>
            <a:pPr eaLnBrk="1" hangingPunct="1"/>
            <a:endParaRPr lang="en-US" altLang="ja-JP" sz="1200" dirty="0" smtClean="0">
              <a:latin typeface="Calibri" pitchFamily="34" charset="0"/>
              <a:sym typeface="Calibri" pitchFamily="34" charset="0"/>
            </a:endParaRPr>
          </a:p>
          <a:p>
            <a:pPr eaLnBrk="1" hangingPunct="1"/>
            <a:r>
              <a:rPr lang="en-US" altLang="ja-JP" sz="1200" b="1" dirty="0" smtClean="0">
                <a:latin typeface="Calibri" pitchFamily="34" charset="0"/>
                <a:sym typeface="Calibri" pitchFamily="34" charset="0"/>
              </a:rPr>
              <a:t>Read Quote:</a:t>
            </a:r>
            <a:r>
              <a:rPr lang="en-US" altLang="ja-JP" sz="1200" b="1" baseline="0" dirty="0" smtClean="0">
                <a:latin typeface="Calibri" pitchFamily="34" charset="0"/>
                <a:sym typeface="Calibri" pitchFamily="34" charset="0"/>
              </a:rPr>
              <a:t> </a:t>
            </a:r>
            <a:r>
              <a:rPr lang="en-US" altLang="ja-JP" sz="1200" b="0" baseline="0" dirty="0" smtClean="0">
                <a:latin typeface="Calibri" pitchFamily="34" charset="0"/>
                <a:sym typeface="Calibri" pitchFamily="34" charset="0"/>
              </a:rPr>
              <a:t>“</a:t>
            </a:r>
            <a:r>
              <a:rPr lang="en-US" altLang="ja-JP" sz="1200" b="0" baseline="0" dirty="0" err="1" smtClean="0">
                <a:latin typeface="Calibri" pitchFamily="34" charset="0"/>
                <a:sym typeface="Calibri" pitchFamily="34" charset="0"/>
              </a:rPr>
              <a:t>Unus</a:t>
            </a:r>
            <a:r>
              <a:rPr lang="en-US" altLang="ja-JP" sz="1200" b="0" baseline="0" dirty="0" smtClean="0">
                <a:latin typeface="Calibri" pitchFamily="34" charset="0"/>
                <a:sym typeface="Calibri" pitchFamily="34" charset="0"/>
              </a:rPr>
              <a:t> pro omnibus, </a:t>
            </a:r>
            <a:r>
              <a:rPr lang="en-US" altLang="ja-JP" sz="1200" b="0" baseline="0" dirty="0" err="1" smtClean="0">
                <a:latin typeface="Calibri" pitchFamily="34" charset="0"/>
                <a:sym typeface="Calibri" pitchFamily="34" charset="0"/>
              </a:rPr>
              <a:t>omnes</a:t>
            </a:r>
            <a:r>
              <a:rPr lang="en-US" altLang="ja-JP" sz="1200" b="0" baseline="0" dirty="0" smtClean="0">
                <a:latin typeface="Calibri" pitchFamily="34" charset="0"/>
                <a:sym typeface="Calibri" pitchFamily="34" charset="0"/>
              </a:rPr>
              <a:t> pro </a:t>
            </a:r>
            <a:r>
              <a:rPr lang="en-US" altLang="ja-JP" sz="1200" b="0" baseline="0" dirty="0" err="1" smtClean="0">
                <a:latin typeface="Calibri" pitchFamily="34" charset="0"/>
                <a:sym typeface="Calibri" pitchFamily="34" charset="0"/>
              </a:rPr>
              <a:t>uno</a:t>
            </a:r>
            <a:r>
              <a:rPr lang="en-US" altLang="ja-JP" sz="1200" b="0" baseline="0" dirty="0" smtClean="0">
                <a:latin typeface="Calibri" pitchFamily="34" charset="0"/>
                <a:sym typeface="Calibri" pitchFamily="34" charset="0"/>
              </a:rPr>
              <a:t>.”</a:t>
            </a:r>
            <a:endParaRPr lang="en-US" altLang="ja-JP" sz="1200" b="1" dirty="0" smtClean="0">
              <a:latin typeface="Calibri" pitchFamily="34" charset="0"/>
              <a:sym typeface="Calibri" pitchFamily="34" charset="0"/>
            </a:endParaRPr>
          </a:p>
          <a:p>
            <a:pPr eaLnBrk="1" hangingPunct="1"/>
            <a:endParaRPr lang="en-US" altLang="ja-JP" sz="1200" dirty="0" smtClean="0">
              <a:latin typeface="Calibri" pitchFamily="34" charset="0"/>
              <a:sym typeface="Calibri" pitchFamily="34" charset="0"/>
            </a:endParaRPr>
          </a:p>
          <a:p>
            <a:pPr eaLnBrk="1" hangingPunct="1"/>
            <a:r>
              <a:rPr lang="en-US" altLang="ja-JP" sz="1200" b="1" dirty="0" smtClean="0">
                <a:latin typeface="Calibri" pitchFamily="34" charset="0"/>
                <a:sym typeface="Calibri" pitchFamily="34" charset="0"/>
              </a:rPr>
              <a:t>Explain: </a:t>
            </a:r>
            <a:r>
              <a:rPr lang="en-US" altLang="ja-JP" sz="1200" dirty="0" smtClean="0">
                <a:latin typeface="Calibri" pitchFamily="34" charset="0"/>
                <a:sym typeface="Calibri" pitchFamily="34" charset="0"/>
              </a:rPr>
              <a:t>This phrase is an old Latin saying, made famous when it was translated into English and used as a rallying cry in </a:t>
            </a:r>
            <a:r>
              <a:rPr lang="en-US" altLang="ja-JP" sz="1200" i="1" dirty="0" smtClean="0">
                <a:latin typeface="Calibri" pitchFamily="34" charset="0"/>
                <a:sym typeface="Calibri" pitchFamily="34" charset="0"/>
              </a:rPr>
              <a:t>The</a:t>
            </a:r>
            <a:r>
              <a:rPr lang="en-US" altLang="ja-JP" sz="1200" i="1" baseline="0" dirty="0" smtClean="0">
                <a:latin typeface="Calibri" pitchFamily="34" charset="0"/>
                <a:sym typeface="Calibri" pitchFamily="34" charset="0"/>
              </a:rPr>
              <a:t> Three Musketeers</a:t>
            </a:r>
            <a:r>
              <a:rPr lang="en-US" altLang="ja-JP" sz="1200" baseline="0" dirty="0" smtClean="0">
                <a:latin typeface="Calibri" pitchFamily="34" charset="0"/>
                <a:sym typeface="Calibri" pitchFamily="34" charset="0"/>
              </a:rPr>
              <a:t> published by Alexandre Dumas </a:t>
            </a:r>
            <a:r>
              <a:rPr lang="en-US" altLang="ja-JP" sz="1200" dirty="0" smtClean="0">
                <a:latin typeface="Calibri" pitchFamily="34" charset="0"/>
                <a:sym typeface="Calibri" pitchFamily="34" charset="0"/>
              </a:rPr>
              <a:t>in 1844. </a:t>
            </a: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Italic" charset="0"/>
                <a:sym typeface="Calibri Italic" charset="0"/>
              </a:rPr>
              <a:t>Ask:</a:t>
            </a:r>
            <a:r>
              <a:rPr lang="en-US" sz="1200" dirty="0" smtClean="0">
                <a:latin typeface="Calibri Italic" charset="0"/>
                <a:sym typeface="Calibri Italic" charset="0"/>
              </a:rPr>
              <a:t> </a:t>
            </a:r>
            <a:r>
              <a:rPr lang="en-US" sz="1200" dirty="0" smtClean="0">
                <a:latin typeface="Calibri" pitchFamily="34" charset="0"/>
                <a:sym typeface="Calibri" pitchFamily="34" charset="0"/>
              </a:rPr>
              <a:t>Would anyone like to venture a guess to its meaning? </a:t>
            </a:r>
            <a:endParaRPr lang="en-US" sz="1200" dirty="0" smtClean="0">
              <a:latin typeface="Calibri Italic" charset="0"/>
              <a:sym typeface="Calibri Italic" charset="0"/>
            </a:endParaRPr>
          </a:p>
          <a:p>
            <a:pPr eaLnBrk="1" hangingPunct="1"/>
            <a:endParaRPr lang="en-US" sz="1200" dirty="0" smtClean="0">
              <a:latin typeface="Calibri Italic" charset="0"/>
              <a:sym typeface="Calibri Italic" charset="0"/>
            </a:endParaRPr>
          </a:p>
          <a:p>
            <a:pPr eaLnBrk="1" hangingPunct="1"/>
            <a:r>
              <a:rPr lang="en-US" sz="1200" b="1" dirty="0" smtClean="0">
                <a:latin typeface="Calibri Italic" charset="0"/>
                <a:sym typeface="Calibri Italic" charset="0"/>
              </a:rPr>
              <a:t>Trainer</a:t>
            </a:r>
            <a:r>
              <a:rPr lang="en-US" sz="1200" b="1" baseline="0" dirty="0" smtClean="0">
                <a:latin typeface="Calibri Italic" charset="0"/>
                <a:sym typeface="Calibri Italic" charset="0"/>
              </a:rPr>
              <a:t> Note: </a:t>
            </a:r>
            <a:r>
              <a:rPr lang="en-US" sz="1200" b="0" baseline="0" dirty="0" smtClean="0">
                <a:latin typeface="Calibri Italic" charset="0"/>
                <a:sym typeface="Calibri Italic" charset="0"/>
              </a:rPr>
              <a:t>C</a:t>
            </a:r>
            <a:r>
              <a:rPr lang="en-US" sz="1200" dirty="0" smtClean="0">
                <a:latin typeface="Calibri Italic" charset="0"/>
                <a:sym typeface="Calibri Italic" charset="0"/>
              </a:rPr>
              <a:t>elebrate any attempts, especially if someone recognizes the quote. </a:t>
            </a:r>
            <a:endParaRPr lang="en-US" sz="1200" dirty="0" smtClean="0">
              <a:latin typeface="Calibri" pitchFamily="34" charset="0"/>
              <a:sym typeface="Calibri" pitchFamily="34" charset="0"/>
            </a:endParaRPr>
          </a:p>
          <a:p>
            <a:pPr eaLnBrk="1" hangingPunct="1"/>
            <a:endParaRPr lang="en-US" sz="1200" dirty="0" smtClean="0">
              <a:latin typeface="Calibri Italic" charset="0"/>
              <a:sym typeface="Calibri Italic" charset="0"/>
            </a:endParaRPr>
          </a:p>
          <a:p>
            <a:pPr eaLnBrk="1" hangingPunct="1"/>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It means “</a:t>
            </a:r>
            <a:r>
              <a:rPr lang="en-US" sz="1200" dirty="0" smtClean="0">
                <a:latin typeface="Calibri Bold" charset="0"/>
                <a:sym typeface="Calibri Bold" charset="0"/>
              </a:rPr>
              <a:t>One for All and All for One,” </a:t>
            </a:r>
            <a:r>
              <a:rPr lang="en-US" sz="1200" dirty="0" smtClean="0">
                <a:latin typeface="Calibri" pitchFamily="34" charset="0"/>
                <a:sym typeface="Calibri" pitchFamily="34" charset="0"/>
              </a:rPr>
              <a:t>and that phrase sums up our team philosophy at Herb n' Kitchen!</a:t>
            </a: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pitchFamily="34" charset="0"/>
                <a:sym typeface="Calibri" pitchFamily="34" charset="0"/>
              </a:rPr>
              <a:t>Ask:</a:t>
            </a:r>
            <a:r>
              <a:rPr lang="en-US" sz="1200" b="1" baseline="0" dirty="0" smtClean="0">
                <a:latin typeface="Calibri" pitchFamily="34" charset="0"/>
                <a:sym typeface="Calibri" pitchFamily="34" charset="0"/>
              </a:rPr>
              <a:t> </a:t>
            </a:r>
            <a:r>
              <a:rPr lang="en-US" sz="1200" dirty="0" smtClean="0">
                <a:latin typeface="Calibri" pitchFamily="34" charset="0"/>
                <a:sym typeface="Calibri" pitchFamily="34" charset="0"/>
              </a:rPr>
              <a:t>What do you think we mean by that?</a:t>
            </a:r>
          </a:p>
          <a:p>
            <a:pPr eaLnBrk="1" hangingPunct="1"/>
            <a:endParaRPr lang="en-US" sz="1200" dirty="0" smtClean="0">
              <a:latin typeface="Calibri" pitchFamily="34" charset="0"/>
              <a:sym typeface="Calibri" pitchFamily="34" charset="0"/>
            </a:endParaRPr>
          </a:p>
          <a:p>
            <a:pPr eaLnBrk="1" hangingPunct="1"/>
            <a:r>
              <a:rPr lang="en-US" sz="1200" b="1" baseline="0" dirty="0" smtClean="0">
                <a:latin typeface="Calibri Italic" charset="0"/>
                <a:sym typeface="Calibri Italic" charset="0"/>
              </a:rPr>
              <a:t>L</a:t>
            </a:r>
            <a:r>
              <a:rPr lang="en-US" sz="1200" b="1" dirty="0" smtClean="0">
                <a:latin typeface="Calibri Italic" charset="0"/>
                <a:sym typeface="Calibri Italic" charset="0"/>
              </a:rPr>
              <a:t>ook for Answers:</a:t>
            </a:r>
            <a:r>
              <a:rPr lang="en-US" sz="1200" dirty="0" smtClean="0">
                <a:latin typeface="Calibri Italic" charset="0"/>
                <a:sym typeface="Calibri Italic" charset="0"/>
              </a:rPr>
              <a:t> We all pitch in; we do our jobs but help others wherever we can; no one is limited by their job description; </a:t>
            </a:r>
            <a:r>
              <a:rPr lang="ja-JP" altLang="en-US" sz="1200" dirty="0" smtClean="0">
                <a:latin typeface="Calibri Italic" charset="0"/>
                <a:sym typeface="Calibri Italic" charset="0"/>
              </a:rPr>
              <a:t>“</a:t>
            </a:r>
            <a:r>
              <a:rPr lang="en-US" altLang="ja-JP" sz="1200" dirty="0" smtClean="0">
                <a:latin typeface="Calibri Italic" charset="0"/>
                <a:sym typeface="Calibri Italic" charset="0"/>
              </a:rPr>
              <a:t>that</a:t>
            </a:r>
            <a:r>
              <a:rPr lang="ja-JP" altLang="en-US" sz="1200" dirty="0" smtClean="0">
                <a:latin typeface="Calibri Italic" charset="0"/>
                <a:sym typeface="Calibri Italic" charset="0"/>
              </a:rPr>
              <a:t>’</a:t>
            </a:r>
            <a:r>
              <a:rPr lang="en-US" altLang="ja-JP" sz="1200" dirty="0" smtClean="0">
                <a:latin typeface="Calibri Italic" charset="0"/>
                <a:sym typeface="Calibri Italic" charset="0"/>
              </a:rPr>
              <a:t>s not my job</a:t>
            </a:r>
            <a:r>
              <a:rPr lang="ja-JP" altLang="en-US" sz="1200" dirty="0" smtClean="0">
                <a:latin typeface="Calibri Italic" charset="0"/>
                <a:sym typeface="Calibri Italic" charset="0"/>
              </a:rPr>
              <a:t>”</a:t>
            </a:r>
            <a:r>
              <a:rPr lang="en-US" altLang="ja-JP" sz="1200" dirty="0" smtClean="0">
                <a:latin typeface="Calibri Italic" charset="0"/>
                <a:sym typeface="Calibri Italic" charset="0"/>
              </a:rPr>
              <a:t> is not our way.</a:t>
            </a:r>
            <a:endParaRPr lang="en-US" altLang="ja-JP" sz="1200" dirty="0" smtClean="0">
              <a:latin typeface="Calibri" pitchFamily="34" charset="0"/>
              <a:sym typeface="Calibri" pitchFamily="34" charset="0"/>
            </a:endParaRPr>
          </a:p>
          <a:p>
            <a:pPr eaLnBrk="1" hangingPunct="1"/>
            <a:endParaRPr lang="en-US" sz="1200" dirty="0" smtClean="0">
              <a:latin typeface="Calibri Italic" charset="0"/>
              <a:sym typeface="Calibri Italic" charset="0"/>
            </a:endParaRPr>
          </a:p>
          <a:p>
            <a:pPr eaLnBrk="1" hangingPunct="1"/>
            <a:r>
              <a:rPr lang="en-US" sz="1200" b="1" dirty="0" smtClean="0">
                <a:latin typeface="Calibri" pitchFamily="34" charset="0"/>
                <a:sym typeface="Calibri" pitchFamily="34" charset="0"/>
              </a:rPr>
              <a:t>Key Message:</a:t>
            </a:r>
            <a:r>
              <a:rPr lang="en-US" sz="1200" dirty="0" smtClean="0">
                <a:latin typeface="Calibri" pitchFamily="34" charset="0"/>
                <a:sym typeface="Calibri" pitchFamily="34" charset="0"/>
              </a:rPr>
              <a:t> 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keep this phrase in the forefront of our minds as we train and develop our teams. Remember, it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everyone</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job to delight the guest, bring coffee, clear tables, replenish a display, you name it. Sure, some of our team members will have certain duties as their primary responsibility, but ALL OF US play back-up, helper, enabler, assistant,</a:t>
            </a:r>
            <a:r>
              <a:rPr lang="en-US" altLang="ja-JP" sz="1200" baseline="0" dirty="0" smtClean="0">
                <a:latin typeface="Calibri" pitchFamily="34" charset="0"/>
                <a:sym typeface="Calibri" pitchFamily="34" charset="0"/>
              </a:rPr>
              <a:t> and more. I</a:t>
            </a:r>
            <a:r>
              <a:rPr lang="en-US" altLang="ja-JP" sz="1200" dirty="0" smtClean="0">
                <a:latin typeface="Calibri" pitchFamily="34" charset="0"/>
                <a:sym typeface="Calibri" pitchFamily="34" charset="0"/>
              </a:rPr>
              <a:t>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the Herb n' Kitchen way!</a:t>
            </a:r>
            <a:endParaRPr lang="en-US" sz="1200" dirty="0" smtClean="0">
              <a:latin typeface="Calibri" pitchFamily="34" charset="0"/>
              <a:sym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31BD5CCB-E595-4A8A-86B1-9E9220D4919C}" type="slidenum">
              <a:rPr lang="en-US" smtClean="0"/>
              <a:t>3</a:t>
            </a:fld>
            <a:endParaRPr lang="en-US"/>
          </a:p>
        </p:txBody>
      </p:sp>
    </p:spTree>
    <p:extLst>
      <p:ext uri="{BB962C8B-B14F-4D97-AF65-F5344CB8AC3E}">
        <p14:creationId xmlns:p14="http://schemas.microsoft.com/office/powerpoint/2010/main" val="3962833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Having said that, and drawn that clear understanding, 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review the job descriptions for the various roles at Herb n' Kitchen! We</a:t>
            </a:r>
            <a:r>
              <a:rPr lang="ja-JP" altLang="en-US" sz="1200" dirty="0" smtClean="0">
                <a:latin typeface="Calibri" pitchFamily="34" charset="0"/>
                <a:sym typeface="Calibri" pitchFamily="34" charset="0"/>
              </a:rPr>
              <a:t>’</a:t>
            </a:r>
            <a:r>
              <a:rPr lang="en-US" altLang="ja-JP" sz="1200" dirty="0" err="1" smtClean="0">
                <a:latin typeface="Calibri" pitchFamily="34" charset="0"/>
                <a:sym typeface="Calibri" pitchFamily="34" charset="0"/>
              </a:rPr>
              <a:t>ll</a:t>
            </a:r>
            <a:r>
              <a:rPr lang="en-US" altLang="ja-JP" sz="1200" dirty="0" smtClean="0">
                <a:latin typeface="Calibri" pitchFamily="34" charset="0"/>
                <a:sym typeface="Calibri" pitchFamily="34" charset="0"/>
              </a:rPr>
              <a:t> start with the management roles.</a:t>
            </a:r>
          </a:p>
          <a:p>
            <a:pPr eaLnBrk="1" hangingPunct="1"/>
            <a:endParaRPr lang="en-US" sz="1200" dirty="0" smtClean="0">
              <a:latin typeface="Calibri" pitchFamily="34" charset="0"/>
              <a:sym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Italic" charset="0"/>
                <a:sym typeface="Calibri Italic" charset="0"/>
              </a:rPr>
              <a:t>Trainer Note:</a:t>
            </a:r>
            <a:r>
              <a:rPr lang="en-US" sz="1200" b="1" baseline="0" dirty="0" smtClean="0">
                <a:latin typeface="Calibri Italic" charset="0"/>
                <a:sym typeface="Calibri Italic" charset="0"/>
              </a:rPr>
              <a:t> </a:t>
            </a:r>
            <a:r>
              <a:rPr lang="en-US" sz="1200" b="0" baseline="0" dirty="0" smtClean="0">
                <a:latin typeface="Calibri Italic" charset="0"/>
                <a:sym typeface="Calibri Italic" charset="0"/>
              </a:rPr>
              <a:t>D</a:t>
            </a:r>
            <a:r>
              <a:rPr lang="en-US" sz="1200" dirty="0" smtClean="0">
                <a:latin typeface="Calibri Italic" charset="0"/>
                <a:sym typeface="Calibri Italic" charset="0"/>
              </a:rPr>
              <a:t>istribute the packets of Management Job</a:t>
            </a:r>
            <a:r>
              <a:rPr lang="en-US" sz="1200" baseline="0" dirty="0" smtClean="0">
                <a:latin typeface="Calibri Italic" charset="0"/>
                <a:sym typeface="Calibri Italic" charset="0"/>
              </a:rPr>
              <a:t> Description</a:t>
            </a:r>
            <a:r>
              <a:rPr lang="en-US" altLang="ja-JP" sz="1200" dirty="0" smtClean="0">
                <a:latin typeface="Calibri Italic" charset="0"/>
                <a:sym typeface="Calibri Italic" charset="0"/>
              </a:rPr>
              <a:t>s and review them one at a time. Use the physical document for reference. Ask for questions, comments, clarifications, and concerns. </a:t>
            </a:r>
            <a:r>
              <a:rPr lang="en-US" sz="1200" dirty="0" smtClean="0">
                <a:latin typeface="Calibri" pitchFamily="34" charset="0"/>
                <a:sym typeface="Calibri" pitchFamily="34" charset="0"/>
              </a:rPr>
              <a:t>Continue to reiterate the Team Philosophy throughout.</a:t>
            </a:r>
            <a:endParaRPr lang="en-US" altLang="ja-JP" sz="1200" dirty="0" smtClean="0">
              <a:latin typeface="Calibri Italic" charset="0"/>
              <a:sym typeface="Calibri Italic"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4</a:t>
            </a:fld>
            <a:endParaRPr lang="en-US"/>
          </a:p>
        </p:txBody>
      </p:sp>
    </p:spTree>
    <p:extLst>
      <p:ext uri="{BB962C8B-B14F-4D97-AF65-F5344CB8AC3E}">
        <p14:creationId xmlns:p14="http://schemas.microsoft.com/office/powerpoint/2010/main" val="3200780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ja-JP" sz="1200" b="1" dirty="0" smtClean="0">
                <a:latin typeface="Calibri" pitchFamily="34" charset="0"/>
                <a:sym typeface="Calibri" pitchFamily="34" charset="0"/>
              </a:rPr>
              <a:t>Explain:</a:t>
            </a:r>
            <a:r>
              <a:rPr lang="en-US" altLang="ja-JP" sz="1200" b="1" baseline="0" dirty="0" smtClean="0">
                <a:latin typeface="Calibri" pitchFamily="34" charset="0"/>
                <a:sym typeface="Calibri" pitchFamily="34" charset="0"/>
              </a:rPr>
              <a:t> </a:t>
            </a:r>
            <a:r>
              <a:rPr lang="en-US" altLang="ja-JP" sz="1200" dirty="0" smtClean="0">
                <a:latin typeface="Calibri" pitchFamily="34" charset="0"/>
                <a:sym typeface="Calibri" pitchFamily="34" charset="0"/>
              </a:rPr>
              <a:t>OK, now on to the team roles.</a:t>
            </a:r>
          </a:p>
          <a:p>
            <a:pPr eaLnBrk="1" hangingPunct="1"/>
            <a:endParaRPr lang="en-US" sz="1200" dirty="0" smtClean="0">
              <a:latin typeface="Calibri" pitchFamily="34" charset="0"/>
              <a:sym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Italic" charset="0"/>
                <a:sym typeface="Calibri Italic" charset="0"/>
              </a:rPr>
              <a:t>Trainer Note:</a:t>
            </a:r>
            <a:r>
              <a:rPr lang="en-US" sz="1200" b="1" baseline="0" dirty="0" smtClean="0">
                <a:latin typeface="Calibri Italic" charset="0"/>
                <a:sym typeface="Calibri Italic" charset="0"/>
              </a:rPr>
              <a:t> </a:t>
            </a:r>
            <a:r>
              <a:rPr lang="en-US" sz="1200" b="0" baseline="0" dirty="0" smtClean="0">
                <a:latin typeface="Calibri Italic" charset="0"/>
                <a:sym typeface="Calibri Italic" charset="0"/>
              </a:rPr>
              <a:t>D</a:t>
            </a:r>
            <a:r>
              <a:rPr lang="en-US" sz="1200" dirty="0" smtClean="0">
                <a:latin typeface="Calibri Italic" charset="0"/>
                <a:sym typeface="Calibri Italic" charset="0"/>
              </a:rPr>
              <a:t>istribute the packets of Team Member Job</a:t>
            </a:r>
            <a:r>
              <a:rPr lang="en-US" sz="1200" baseline="0" dirty="0" smtClean="0">
                <a:latin typeface="Calibri Italic" charset="0"/>
                <a:sym typeface="Calibri Italic" charset="0"/>
              </a:rPr>
              <a:t> Description</a:t>
            </a:r>
            <a:r>
              <a:rPr lang="en-US" altLang="ja-JP" sz="1200" dirty="0" smtClean="0">
                <a:latin typeface="Calibri Italic" charset="0"/>
                <a:sym typeface="Calibri Italic" charset="0"/>
              </a:rPr>
              <a:t>s and review one at a time. Use the physical document for reference. Ask for questions, comments, clarifications, and concerns. </a:t>
            </a:r>
            <a:r>
              <a:rPr lang="en-US" sz="1200" dirty="0" smtClean="0">
                <a:latin typeface="Calibri" pitchFamily="34" charset="0"/>
                <a:sym typeface="Calibri" pitchFamily="34" charset="0"/>
              </a:rPr>
              <a:t>Continue to reiterate the Team Philosophy throughout.</a:t>
            </a:r>
            <a:endParaRPr lang="en-US" altLang="ja-JP" sz="1200" dirty="0" smtClean="0">
              <a:latin typeface="Calibri Italic" charset="0"/>
              <a:sym typeface="Calibri Italic"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5</a:t>
            </a:fld>
            <a:endParaRPr lang="en-US"/>
          </a:p>
        </p:txBody>
      </p:sp>
    </p:spTree>
    <p:extLst>
      <p:ext uri="{BB962C8B-B14F-4D97-AF65-F5344CB8AC3E}">
        <p14:creationId xmlns:p14="http://schemas.microsoft.com/office/powerpoint/2010/main" val="3200780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sym typeface="Calibri" pitchFamily="34" charset="0"/>
              </a:rPr>
              <a:t>Explain:</a:t>
            </a:r>
            <a:r>
              <a:rPr lang="en-US" sz="1200" b="1" baseline="0" dirty="0" smtClean="0">
                <a:latin typeface="Calibri" pitchFamily="34" charset="0"/>
                <a:sym typeface="Calibri" pitchFamily="34" charset="0"/>
              </a:rPr>
              <a:t> </a:t>
            </a:r>
            <a:r>
              <a:rPr lang="en-US" sz="1200" dirty="0" smtClean="0">
                <a:latin typeface="Calibri" pitchFamily="34" charset="0"/>
                <a:sym typeface="Calibri" pitchFamily="34" charset="0"/>
              </a:rPr>
              <a:t>Now, 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review some fundamentals around scheduling and staffing to help ensure the success of Herb n‘ Kitchen. As you know by now, this is not a traditional three-meal restaurant. </a:t>
            </a:r>
          </a:p>
          <a:p>
            <a:pPr eaLnBrk="1" hangingPunct="1"/>
            <a:endParaRPr lang="en-US" sz="1200" dirty="0" smtClean="0">
              <a:latin typeface="Calibri" pitchFamily="34" charset="0"/>
              <a:sym typeface="Calibri" pitchFamily="34" charset="0"/>
            </a:endParaRPr>
          </a:p>
          <a:p>
            <a:pPr eaLnBrk="1" hangingPunct="1"/>
            <a:r>
              <a:rPr lang="en-US" sz="1200" dirty="0" smtClean="0">
                <a:latin typeface="Calibri" pitchFamily="34" charset="0"/>
                <a:sym typeface="Calibri" pitchFamily="34" charset="0"/>
              </a:rPr>
              <a:t>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begin by reviewing the Covers vs. Forecasting SOP</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a:t>
            </a:r>
          </a:p>
          <a:p>
            <a:pPr eaLnBrk="1" hangingPunct="1"/>
            <a:endParaRPr lang="en-US" sz="1200" dirty="0" smtClean="0">
              <a:latin typeface="Calibri Italic" charset="0"/>
              <a:sym typeface="Calibri Italic" charset="0"/>
            </a:endParaRPr>
          </a:p>
          <a:p>
            <a:pPr eaLnBrk="1" hangingPunct="1"/>
            <a:r>
              <a:rPr lang="en-US" sz="1200" b="1" dirty="0" smtClean="0">
                <a:latin typeface="Calibri Italic" charset="0"/>
                <a:sym typeface="Calibri Italic" charset="0"/>
              </a:rPr>
              <a:t>Trainer Note:</a:t>
            </a:r>
            <a:r>
              <a:rPr lang="en-US" sz="1200" b="1" baseline="0" dirty="0" smtClean="0">
                <a:latin typeface="Calibri Italic" charset="0"/>
                <a:sym typeface="Calibri Italic" charset="0"/>
              </a:rPr>
              <a:t> </a:t>
            </a:r>
            <a:r>
              <a:rPr lang="en-US" sz="1200" b="0" baseline="0" dirty="0" smtClean="0">
                <a:latin typeface="Calibri Italic" charset="0"/>
                <a:sym typeface="Calibri Italic" charset="0"/>
              </a:rPr>
              <a:t>D</a:t>
            </a:r>
            <a:r>
              <a:rPr lang="en-US" sz="1200" dirty="0" smtClean="0">
                <a:latin typeface="Calibri Italic" charset="0"/>
                <a:sym typeface="Calibri Italic" charset="0"/>
              </a:rPr>
              <a:t>istribute appropriate SOP and review. </a:t>
            </a:r>
            <a:r>
              <a:rPr lang="en-US" altLang="ja-JP" sz="1200" dirty="0" smtClean="0">
                <a:latin typeface="Calibri Italic" charset="0"/>
                <a:sym typeface="Calibri Italic" charset="0"/>
              </a:rPr>
              <a:t>Use the physical document for reference.</a:t>
            </a:r>
            <a:endParaRPr lang="en-US" sz="1200" dirty="0" smtClean="0">
              <a:latin typeface="Calibri" pitchFamily="34" charset="0"/>
              <a:sym typeface="Calibri" pitchFamily="34" charset="0"/>
            </a:endParaRPr>
          </a:p>
          <a:p>
            <a:pPr eaLnBrk="1" hangingPunct="1"/>
            <a:endParaRPr lang="en-US" sz="1200" dirty="0" smtClean="0">
              <a:latin typeface="Calibri" pitchFamily="34" charset="0"/>
              <a:sym typeface="Calibri" pitchFamily="34" charset="0"/>
            </a:endParaRPr>
          </a:p>
          <a:p>
            <a:pPr eaLnBrk="1" hangingPunct="1"/>
            <a:r>
              <a:rPr lang="en-US" sz="1200" b="1" dirty="0" smtClean="0">
                <a:latin typeface="Calibri" pitchFamily="34" charset="0"/>
                <a:sym typeface="Calibri" pitchFamily="34" charset="0"/>
              </a:rPr>
              <a:t>Transition: </a:t>
            </a:r>
            <a:r>
              <a:rPr lang="en-US" sz="1200" dirty="0" smtClean="0">
                <a:latin typeface="Calibri" pitchFamily="34" charset="0"/>
                <a:sym typeface="Calibri" pitchFamily="34" charset="0"/>
              </a:rPr>
              <a:t>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now talk about staffing and how we can select the right Herb n' Kitchen staff.</a:t>
            </a:r>
            <a:endParaRPr lang="en-US" sz="1200" dirty="0" smtClean="0">
              <a:latin typeface="Calibri" pitchFamily="34" charset="0"/>
              <a:sym typeface="Calibri" pitchFamily="34"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6</a:t>
            </a:fld>
            <a:endParaRPr lang="en-US"/>
          </a:p>
        </p:txBody>
      </p:sp>
    </p:spTree>
    <p:extLst>
      <p:ext uri="{BB962C8B-B14F-4D97-AF65-F5344CB8AC3E}">
        <p14:creationId xmlns:p14="http://schemas.microsoft.com/office/powerpoint/2010/main" val="3200780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Finding great people has never been easy, but now, more than ever, finding the best talent is difficult. As the service economy grows, the need for people to fill jobs grows, especially at the entry-level positions that are critical to great customer service. We need to select the right people for our positions.</a:t>
            </a:r>
          </a:p>
        </p:txBody>
      </p:sp>
      <p:sp>
        <p:nvSpPr>
          <p:cNvPr id="4" name="Slide Number Placeholder 3"/>
          <p:cNvSpPr>
            <a:spLocks noGrp="1"/>
          </p:cNvSpPr>
          <p:nvPr>
            <p:ph type="sldNum" sz="quarter" idx="10"/>
          </p:nvPr>
        </p:nvSpPr>
        <p:spPr/>
        <p:txBody>
          <a:bodyPr/>
          <a:lstStyle/>
          <a:p>
            <a:fld id="{31BD5CCB-E595-4A8A-86B1-9E9220D4919C}" type="slidenum">
              <a:rPr lang="en-US" smtClean="0"/>
              <a:t>7</a:t>
            </a:fld>
            <a:endParaRPr lang="en-US"/>
          </a:p>
        </p:txBody>
      </p:sp>
    </p:spTree>
    <p:extLst>
      <p:ext uri="{BB962C8B-B14F-4D97-AF65-F5344CB8AC3E}">
        <p14:creationId xmlns:p14="http://schemas.microsoft.com/office/powerpoint/2010/main" val="3200780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sym typeface="Calibri" pitchFamily="34" charset="0"/>
              </a:rPr>
              <a:t>Explain: </a:t>
            </a:r>
            <a:r>
              <a:rPr lang="en-US" sz="1200" dirty="0" smtClean="0">
                <a:latin typeface="Calibri" pitchFamily="34" charset="0"/>
                <a:sym typeface="Calibri" pitchFamily="34" charset="0"/>
              </a:rPr>
              <a:t>Both </a:t>
            </a:r>
            <a:r>
              <a:rPr lang="en-US" sz="1200" i="1" dirty="0" smtClean="0">
                <a:latin typeface="Calibri" pitchFamily="34" charset="0"/>
                <a:sym typeface="Calibri" pitchFamily="34" charset="0"/>
              </a:rPr>
              <a:t>match</a:t>
            </a:r>
            <a:r>
              <a:rPr lang="en-US" sz="1200" dirty="0" smtClean="0">
                <a:latin typeface="Calibri" pitchFamily="34" charset="0"/>
                <a:sym typeface="Calibri" pitchFamily="34" charset="0"/>
              </a:rPr>
              <a:t> and </a:t>
            </a:r>
            <a:r>
              <a:rPr lang="en-US" sz="1200" i="1" dirty="0" smtClean="0">
                <a:latin typeface="Calibri" pitchFamily="34" charset="0"/>
                <a:sym typeface="Calibri" pitchFamily="34" charset="0"/>
              </a:rPr>
              <a:t>fit</a:t>
            </a:r>
            <a:r>
              <a:rPr lang="en-US" sz="1200" dirty="0" smtClean="0">
                <a:latin typeface="Calibri" pitchFamily="34" charset="0"/>
                <a:sym typeface="Calibri" pitchFamily="34" charset="0"/>
              </a:rPr>
              <a:t> are important when recruiting our team members. Often, this is where we fall into trouble.</a:t>
            </a:r>
            <a:r>
              <a:rPr lang="en-US" sz="1200" baseline="0" dirty="0" smtClean="0">
                <a:latin typeface="Calibri" pitchFamily="34" charset="0"/>
                <a:sym typeface="Calibri" pitchFamily="34" charset="0"/>
              </a:rPr>
              <a:t> W</a:t>
            </a:r>
            <a:r>
              <a:rPr lang="en-US" sz="1200" dirty="0" smtClean="0">
                <a:latin typeface="Calibri" pitchFamily="34" charset="0"/>
                <a:sym typeface="Calibri" pitchFamily="34" charset="0"/>
              </a:rPr>
              <a:t>e hire a great match that </a:t>
            </a:r>
            <a:r>
              <a:rPr lang="en-US" sz="1200" dirty="0" err="1" smtClean="0">
                <a:latin typeface="Calibri" pitchFamily="34" charset="0"/>
                <a:sym typeface="Calibri" pitchFamily="34" charset="0"/>
              </a:rPr>
              <a:t>isn</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t a fit, or we hire a great fit that </a:t>
            </a:r>
            <a:r>
              <a:rPr lang="en-US" altLang="ja-JP" sz="1200" dirty="0" err="1" smtClean="0">
                <a:latin typeface="Calibri" pitchFamily="34" charset="0"/>
                <a:sym typeface="Calibri" pitchFamily="34" charset="0"/>
              </a:rPr>
              <a:t>isn</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t a match.</a:t>
            </a:r>
          </a:p>
          <a:p>
            <a:pPr eaLnBrk="1" hangingPunct="1"/>
            <a:endParaRPr lang="en-US" altLang="ja-JP" sz="1200" dirty="0" smtClean="0">
              <a:latin typeface="Calibri" pitchFamily="34" charset="0"/>
              <a:sym typeface="Calibri" pitchFamily="34" charset="0"/>
            </a:endParaRPr>
          </a:p>
          <a:p>
            <a:pPr eaLnBrk="1" hangingPunct="1"/>
            <a:r>
              <a:rPr lang="en-US" altLang="ja-JP" sz="1200" dirty="0" smtClean="0">
                <a:latin typeface="Calibri" pitchFamily="34" charset="0"/>
                <a:sym typeface="Calibri" pitchFamily="34" charset="0"/>
              </a:rPr>
              <a:t>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explore both of these.</a:t>
            </a:r>
          </a:p>
          <a:p>
            <a:pPr eaLnBrk="1" hangingPunct="1"/>
            <a:endParaRPr lang="en-US" sz="1200" dirty="0" smtClean="0">
              <a:latin typeface="Calibri" pitchFamily="34" charset="0"/>
              <a:sym typeface="Calibri" pitchFamily="34" charset="0"/>
            </a:endParaRPr>
          </a:p>
          <a:p>
            <a:pPr eaLnBrk="1" hangingPunct="1"/>
            <a:r>
              <a:rPr lang="en-US" altLang="ja-JP" sz="1200" dirty="0" smtClean="0">
                <a:latin typeface="Calibri" pitchFamily="34" charset="0"/>
                <a:sym typeface="Calibri" pitchFamily="34" charset="0"/>
              </a:rPr>
              <a:t>We’ll start with Match. Match is about the basic skills and abilities to do the job at hand. For example, does a bartender know how to make a drink? Can a cook make an omelet? Do they have the aptitude to learn, if it is an entry-level role? Match is regarding all of the technical components that are needed to do the job. Our HR department does a great job at screening for people that will be a good match, and we will certainly ask technical questions during job interviews to ascertain that the knowledge is there.</a:t>
            </a:r>
          </a:p>
          <a:p>
            <a:pPr eaLnBrk="1" hangingPunct="1"/>
            <a:endParaRPr lang="en-US" altLang="ja-JP" sz="1200" dirty="0" smtClean="0">
              <a:latin typeface="Calibri" pitchFamily="34" charset="0"/>
              <a:sym typeface="Calibri" pitchFamily="34" charset="0"/>
            </a:endParaRPr>
          </a:p>
          <a:p>
            <a:pPr eaLnBrk="1" hangingPunct="1"/>
            <a:r>
              <a:rPr lang="en-US" altLang="ja-JP" sz="1200" dirty="0" smtClean="0">
                <a:latin typeface="Calibri" pitchFamily="34" charset="0"/>
                <a:sym typeface="Calibri" pitchFamily="34" charset="0"/>
              </a:rPr>
              <a:t>Once we are confident that we have a match, it is important to figure out whether the candidate is a good fit.</a:t>
            </a:r>
          </a:p>
          <a:p>
            <a:pPr eaLnBrk="1" hangingPunct="1"/>
            <a:endParaRPr lang="en-US" sz="1200" dirty="0" smtClean="0">
              <a:latin typeface="Calibri" pitchFamily="34" charset="0"/>
              <a:sym typeface="Calibri" pitchFamily="34" charset="0"/>
            </a:endParaRPr>
          </a:p>
          <a:p>
            <a:pPr eaLnBrk="1" hangingPunct="1"/>
            <a:r>
              <a:rPr lang="en-US" sz="1200" dirty="0" smtClean="0">
                <a:latin typeface="Calibri" pitchFamily="34" charset="0"/>
                <a:sym typeface="Calibri" pitchFamily="34" charset="0"/>
              </a:rPr>
              <a:t>Take a moment and consider</a:t>
            </a:r>
            <a:r>
              <a:rPr lang="en-US" sz="1200" baseline="0" dirty="0" smtClean="0">
                <a:latin typeface="Calibri" pitchFamily="34" charset="0"/>
                <a:sym typeface="Calibri" pitchFamily="34" charset="0"/>
              </a:rPr>
              <a:t> “W</a:t>
            </a:r>
            <a:r>
              <a:rPr lang="en-US" sz="1200" dirty="0" smtClean="0">
                <a:latin typeface="Calibri" pitchFamily="34" charset="0"/>
                <a:sym typeface="Calibri" pitchFamily="34" charset="0"/>
              </a:rPr>
              <a:t>hat is the right fit for our team?” </a:t>
            </a:r>
          </a:p>
          <a:p>
            <a:pPr eaLnBrk="1" hangingPunct="1"/>
            <a:endParaRPr lang="en-US" sz="1200" dirty="0" smtClean="0">
              <a:latin typeface="Calibri" pitchFamily="34" charset="0"/>
              <a:sym typeface="Calibri" pitchFamily="34" charset="0"/>
            </a:endParaRPr>
          </a:p>
          <a:p>
            <a:pPr eaLnBrk="1" hangingPunct="1"/>
            <a:r>
              <a:rPr lang="en-US" sz="1200" dirty="0" smtClean="0">
                <a:latin typeface="Calibri" pitchFamily="34" charset="0"/>
                <a:sym typeface="Calibri" pitchFamily="34" charset="0"/>
              </a:rPr>
              <a:t>Let</a:t>
            </a:r>
            <a:r>
              <a:rPr lang="ja-JP" altLang="en-US" sz="1200" dirty="0" smtClean="0">
                <a:latin typeface="Calibri" pitchFamily="34" charset="0"/>
                <a:sym typeface="Calibri" pitchFamily="34" charset="0"/>
              </a:rPr>
              <a:t>’</a:t>
            </a:r>
            <a:r>
              <a:rPr lang="en-US" altLang="ja-JP" sz="1200" dirty="0" smtClean="0">
                <a:latin typeface="Calibri" pitchFamily="34" charset="0"/>
                <a:sym typeface="Calibri" pitchFamily="34" charset="0"/>
              </a:rPr>
              <a:t>s talk about which values, behaviors and experiences align with Herb n' Kitchen and our Brand Pillars of</a:t>
            </a:r>
            <a:r>
              <a:rPr lang="en-US" altLang="ja-JP" sz="1200" baseline="0" dirty="0" smtClean="0">
                <a:latin typeface="Calibri" pitchFamily="34" charset="0"/>
                <a:sym typeface="Calibri" pitchFamily="34" charset="0"/>
              </a:rPr>
              <a:t> Fresh, Relevant and Comfortable.</a:t>
            </a:r>
            <a:r>
              <a:rPr lang="en-US" altLang="ja-JP" sz="1200" dirty="0" smtClean="0">
                <a:latin typeface="Calibri" pitchFamily="34" charset="0"/>
                <a:sym typeface="Calibri" pitchFamily="34" charset="0"/>
              </a:rPr>
              <a:t> We</a:t>
            </a:r>
            <a:r>
              <a:rPr lang="ja-JP" altLang="en-US" sz="1200" dirty="0" smtClean="0">
                <a:latin typeface="Calibri" pitchFamily="34" charset="0"/>
                <a:sym typeface="Calibri" pitchFamily="34" charset="0"/>
              </a:rPr>
              <a:t>’</a:t>
            </a:r>
            <a:r>
              <a:rPr lang="en-US" altLang="ja-JP" sz="1200" dirty="0" err="1" smtClean="0">
                <a:latin typeface="Calibri" pitchFamily="34" charset="0"/>
                <a:sym typeface="Calibri" pitchFamily="34" charset="0"/>
              </a:rPr>
              <a:t>ll</a:t>
            </a:r>
            <a:r>
              <a:rPr lang="en-US" altLang="ja-JP" sz="1200" dirty="0" smtClean="0">
                <a:latin typeface="Calibri" pitchFamily="34" charset="0"/>
                <a:sym typeface="Calibri" pitchFamily="34" charset="0"/>
              </a:rPr>
              <a:t> also consider what type of interview questions we could ask to assess Fit in these areas.</a:t>
            </a:r>
            <a:endParaRPr lang="en-US" sz="1200" dirty="0" smtClean="0">
              <a:latin typeface="Calibri" pitchFamily="34" charset="0"/>
              <a:sym typeface="Calibri" pitchFamily="34" charset="0"/>
            </a:endParaRPr>
          </a:p>
        </p:txBody>
      </p:sp>
      <p:sp>
        <p:nvSpPr>
          <p:cNvPr id="4" name="Slide Number Placeholder 3"/>
          <p:cNvSpPr>
            <a:spLocks noGrp="1"/>
          </p:cNvSpPr>
          <p:nvPr>
            <p:ph type="sldNum" sz="quarter" idx="10"/>
          </p:nvPr>
        </p:nvSpPr>
        <p:spPr/>
        <p:txBody>
          <a:bodyPr/>
          <a:lstStyle/>
          <a:p>
            <a:fld id="{31BD5CCB-E595-4A8A-86B1-9E9220D4919C}" type="slidenum">
              <a:rPr lang="en-US" smtClean="0"/>
              <a:t>8</a:t>
            </a:fld>
            <a:endParaRPr lang="en-US"/>
          </a:p>
        </p:txBody>
      </p:sp>
    </p:spTree>
    <p:extLst>
      <p:ext uri="{BB962C8B-B14F-4D97-AF65-F5344CB8AC3E}">
        <p14:creationId xmlns:p14="http://schemas.microsoft.com/office/powerpoint/2010/main" val="3200780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latin typeface="Calibri Italic" charset="0"/>
                <a:sym typeface="Calibri Italic" charset="0"/>
              </a:rPr>
              <a:t>Ask: </a:t>
            </a:r>
            <a:r>
              <a:rPr lang="en-US" dirty="0" smtClean="0">
                <a:latin typeface="Calibri" pitchFamily="34" charset="0"/>
                <a:sym typeface="Calibri" pitchFamily="34" charset="0"/>
              </a:rPr>
              <a:t>Which values, behaviors and experiences might bring the Brand Pillar of Fresh to light in the hiring process?</a:t>
            </a:r>
          </a:p>
          <a:p>
            <a:pPr eaLnBrk="1" hangingPunct="1"/>
            <a:endParaRPr lang="en-US" dirty="0" smtClean="0">
              <a:latin typeface="Calibri" pitchFamily="34" charset="0"/>
              <a:sym typeface="Calibri"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latin typeface="Calibri" pitchFamily="34" charset="0"/>
                <a:sym typeface="Calibri" pitchFamily="34" charset="0"/>
              </a:rPr>
              <a:t>Looking for Answers: </a:t>
            </a:r>
            <a:r>
              <a:rPr lang="en-US" sz="1200" kern="1200" dirty="0" smtClean="0">
                <a:solidFill>
                  <a:schemeClr val="tx1"/>
                </a:solidFill>
                <a:effectLst/>
                <a:latin typeface="+mn-lt"/>
                <a:ea typeface="+mn-ea"/>
                <a:cs typeface="+mn-cs"/>
              </a:rPr>
              <a:t>Clean, new, bright.</a:t>
            </a:r>
            <a:endParaRPr lang="en-US" b="1" dirty="0" smtClean="0">
              <a:latin typeface="Calibri" pitchFamily="34" charset="0"/>
              <a:sym typeface="Calibri" pitchFamily="34" charset="0"/>
            </a:endParaRPr>
          </a:p>
          <a:p>
            <a:pPr eaLnBrk="1" hangingPunct="1"/>
            <a:endParaRPr lang="en-US" dirty="0" smtClean="0">
              <a:latin typeface="Calibri" pitchFamily="34" charset="0"/>
              <a:sym typeface="Calibri" pitchFamily="34" charset="0"/>
            </a:endParaRPr>
          </a:p>
          <a:p>
            <a:pPr eaLnBrk="1" hangingPunct="1"/>
            <a:r>
              <a:rPr lang="en-US" b="1" dirty="0" smtClean="0">
                <a:latin typeface="Calibri" pitchFamily="34" charset="0"/>
                <a:sym typeface="Calibri" pitchFamily="34" charset="0"/>
              </a:rPr>
              <a:t>Explain: </a:t>
            </a:r>
            <a:r>
              <a:rPr lang="en-US" dirty="0" smtClean="0">
                <a:latin typeface="Calibri" pitchFamily="34" charset="0"/>
                <a:sym typeface="Calibri" pitchFamily="34" charset="0"/>
              </a:rPr>
              <a:t>Great! What open-ended, behavior-based questions could we ask to assess this? When I say </a:t>
            </a:r>
            <a:r>
              <a:rPr lang="ja-JP" altLang="en-US" dirty="0" smtClean="0">
                <a:latin typeface="Calibri" pitchFamily="34" charset="0"/>
                <a:sym typeface="Calibri" pitchFamily="34" charset="0"/>
              </a:rPr>
              <a:t>‘</a:t>
            </a:r>
            <a:r>
              <a:rPr lang="en-US" altLang="ja-JP" dirty="0" smtClean="0">
                <a:latin typeface="Calibri" pitchFamily="34" charset="0"/>
                <a:sym typeface="Calibri" pitchFamily="34" charset="0"/>
              </a:rPr>
              <a:t>open-ended,</a:t>
            </a:r>
            <a:r>
              <a:rPr lang="ja-JP" altLang="en-US" dirty="0" smtClean="0">
                <a:latin typeface="Calibri" pitchFamily="34" charset="0"/>
                <a:sym typeface="Calibri" pitchFamily="34" charset="0"/>
              </a:rPr>
              <a:t>’</a:t>
            </a:r>
            <a:r>
              <a:rPr lang="en-US" altLang="ja-JP" dirty="0" smtClean="0">
                <a:latin typeface="Calibri" pitchFamily="34" charset="0"/>
                <a:sym typeface="Calibri" pitchFamily="34" charset="0"/>
              </a:rPr>
              <a:t> I’m talking about questions that cannot be answered with a yes or no. And when I say </a:t>
            </a:r>
            <a:r>
              <a:rPr lang="ja-JP" altLang="en-US" dirty="0" smtClean="0">
                <a:latin typeface="Calibri" pitchFamily="34" charset="0"/>
                <a:sym typeface="Calibri" pitchFamily="34" charset="0"/>
              </a:rPr>
              <a:t>‘</a:t>
            </a:r>
            <a:r>
              <a:rPr lang="en-US" altLang="ja-JP" dirty="0" smtClean="0">
                <a:latin typeface="Calibri" pitchFamily="34" charset="0"/>
                <a:sym typeface="Calibri" pitchFamily="34" charset="0"/>
              </a:rPr>
              <a:t>behavior-based,’ we are talking about how someone has or would actually handle a situation. The best way to ensure we receive behavior-based answers is to begin our questions with the phrase “tell me about a time when…” or “tell me how you have handled or would handle this kind of situation…” Remember, we are looking for the right fit for our team with these questions. Who can think of one?</a:t>
            </a:r>
          </a:p>
          <a:p>
            <a:pPr eaLnBrk="1" hangingPunct="1"/>
            <a:endParaRPr lang="en-US" dirty="0" smtClean="0">
              <a:latin typeface="Calibri" pitchFamily="34" charset="0"/>
              <a:sym typeface="Calibri" pitchFamily="34" charset="0"/>
            </a:endParaRPr>
          </a:p>
          <a:p>
            <a:pPr eaLnBrk="1" hangingPunct="1"/>
            <a:r>
              <a:rPr lang="en-US" b="1" dirty="0" smtClean="0">
                <a:latin typeface="Calibri Italic" charset="0"/>
                <a:sym typeface="Calibri Italic" charset="0"/>
              </a:rPr>
              <a:t>Discuss</a:t>
            </a:r>
            <a:r>
              <a:rPr lang="en-US" dirty="0" smtClean="0">
                <a:latin typeface="Calibri Italic" charset="0"/>
                <a:sym typeface="Calibri Italic" charset="0"/>
              </a:rPr>
              <a:t> responses.</a:t>
            </a:r>
            <a:endParaRPr lang="en-US" altLang="ja-JP" dirty="0" smtClean="0">
              <a:latin typeface="Calibri" pitchFamily="34" charset="0"/>
              <a:sym typeface="Calibri" pitchFamily="34" charset="0"/>
            </a:endParaRPr>
          </a:p>
          <a:p>
            <a:pPr eaLnBrk="1" hangingPunct="1"/>
            <a:endParaRPr lang="en-US" dirty="0" smtClean="0">
              <a:latin typeface="Calibri" pitchFamily="34" charset="0"/>
              <a:sym typeface="Calibri" pitchFamily="34" charset="0"/>
            </a:endParaRPr>
          </a:p>
          <a:p>
            <a:pPr eaLnBrk="1" hangingPunct="1"/>
            <a:r>
              <a:rPr lang="en-US" b="1" dirty="0" smtClean="0">
                <a:latin typeface="Calibri Italic" charset="0"/>
                <a:sym typeface="Calibri Italic" charset="0"/>
              </a:rPr>
              <a:t>Trainer Note: </a:t>
            </a:r>
            <a:r>
              <a:rPr lang="en-US" dirty="0" smtClean="0">
                <a:latin typeface="Calibri Italic" charset="0"/>
                <a:sym typeface="Calibri Italic" charset="0"/>
              </a:rPr>
              <a:t>Lead the discussion. </a:t>
            </a:r>
            <a:r>
              <a:rPr lang="en-US" altLang="ja-JP" dirty="0" smtClean="0">
                <a:latin typeface="Calibri Italic" charset="0"/>
                <a:sym typeface="Calibri Italic" charset="0"/>
              </a:rPr>
              <a:t>Fresh may include:</a:t>
            </a:r>
            <a:endParaRPr lang="en-US" altLang="ja-JP" dirty="0" smtClean="0">
              <a:latin typeface="Calibri" pitchFamily="34" charset="0"/>
              <a:sym typeface="Calibri" pitchFamily="34" charset="0"/>
            </a:endParaRPr>
          </a:p>
          <a:p>
            <a:pPr marL="171450" indent="-171450" eaLnBrk="1" hangingPunct="1">
              <a:buFont typeface="Arial"/>
              <a:buChar char="•"/>
            </a:pPr>
            <a:r>
              <a:rPr lang="en-US" altLang="ja-JP" dirty="0" smtClean="0">
                <a:latin typeface="Calibri" pitchFamily="34" charset="0"/>
                <a:sym typeface="Calibri" pitchFamily="34" charset="0"/>
              </a:rPr>
              <a:t>Describe your ideal working environment</a:t>
            </a:r>
            <a:r>
              <a:rPr lang="en-US" altLang="ja-JP" baseline="0" dirty="0" smtClean="0">
                <a:latin typeface="Calibri" pitchFamily="34" charset="0"/>
                <a:sym typeface="Calibri" pitchFamily="34" charset="0"/>
              </a:rPr>
              <a:t>.</a:t>
            </a:r>
            <a:endParaRPr lang="en-US" dirty="0" smtClean="0">
              <a:latin typeface="Calibri" pitchFamily="34" charset="0"/>
              <a:sym typeface="Calibri" pitchFamily="34" charset="0"/>
            </a:endParaRPr>
          </a:p>
          <a:p>
            <a:pPr eaLnBrk="1" hangingPunct="1"/>
            <a:endParaRPr lang="en-US" dirty="0" smtClean="0">
              <a:latin typeface="Calibri" pitchFamily="34" charset="0"/>
              <a:sym typeface="Calibri" pitchFamily="34" charset="0"/>
            </a:endParaRPr>
          </a:p>
          <a:p>
            <a:pPr eaLnBrk="1" hangingPunct="1"/>
            <a:r>
              <a:rPr lang="en-US" b="1" u="none" dirty="0" smtClean="0">
                <a:latin typeface="Calibri Bold" charset="0"/>
                <a:sym typeface="Calibri Bold" charset="0"/>
              </a:rPr>
              <a:t>Trainer Note:</a:t>
            </a:r>
            <a:r>
              <a:rPr lang="en-US" u="none" dirty="0" smtClean="0">
                <a:latin typeface="Calibri Bold" charset="0"/>
                <a:sym typeface="Calibri Bold" charset="0"/>
              </a:rPr>
              <a:t> The Full Leader</a:t>
            </a:r>
            <a:r>
              <a:rPr lang="ja-JP" altLang="en-US" u="none" dirty="0" smtClean="0">
                <a:latin typeface="Calibri Bold" charset="0"/>
                <a:sym typeface="Calibri Bold" charset="0"/>
              </a:rPr>
              <a:t>’</a:t>
            </a:r>
            <a:r>
              <a:rPr lang="en-US" altLang="ja-JP" u="none" dirty="0" smtClean="0">
                <a:latin typeface="Calibri Bold" charset="0"/>
                <a:sym typeface="Calibri Bold" charset="0"/>
              </a:rPr>
              <a:t>s Guide will include a comprehensive list of sample questions for all of the Brand Pillars.</a:t>
            </a:r>
          </a:p>
          <a:p>
            <a:pPr eaLnBrk="1" hangingPunct="1"/>
            <a:endParaRPr lang="en-US" dirty="0" smtClean="0">
              <a:latin typeface="Gill Sans" pitchFamily="-84" charset="0"/>
            </a:endParaRPr>
          </a:p>
          <a:p>
            <a:endParaRPr lang="en-US" dirty="0"/>
          </a:p>
        </p:txBody>
      </p:sp>
      <p:sp>
        <p:nvSpPr>
          <p:cNvPr id="4" name="Slide Number Placeholder 3"/>
          <p:cNvSpPr>
            <a:spLocks noGrp="1"/>
          </p:cNvSpPr>
          <p:nvPr>
            <p:ph type="sldNum" sz="quarter" idx="10"/>
          </p:nvPr>
        </p:nvSpPr>
        <p:spPr/>
        <p:txBody>
          <a:bodyPr/>
          <a:lstStyle/>
          <a:p>
            <a:fld id="{31BD5CCB-E595-4A8A-86B1-9E9220D4919C}" type="slidenum">
              <a:rPr lang="en-US" smtClean="0"/>
              <a:t>9</a:t>
            </a:fld>
            <a:endParaRPr lang="en-US"/>
          </a:p>
        </p:txBody>
      </p:sp>
    </p:spTree>
    <p:extLst>
      <p:ext uri="{BB962C8B-B14F-4D97-AF65-F5344CB8AC3E}">
        <p14:creationId xmlns:p14="http://schemas.microsoft.com/office/powerpoint/2010/main" val="30096257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a:xfrm>
            <a:off x="-13447" y="2133600"/>
            <a:ext cx="9157447" cy="27432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2" name="Title 1"/>
          <p:cNvSpPr>
            <a:spLocks noGrp="1"/>
          </p:cNvSpPr>
          <p:nvPr>
            <p:ph type="ctrTitle" hasCustomPrompt="1"/>
          </p:nvPr>
        </p:nvSpPr>
        <p:spPr>
          <a:xfrm>
            <a:off x="685800" y="3131148"/>
            <a:ext cx="4343400" cy="838200"/>
          </a:xfrm>
        </p:spPr>
        <p:txBody>
          <a:bodyPr>
            <a:noAutofit/>
          </a:bodyPr>
          <a:lstStyle>
            <a:lvl1pPr algn="ctr">
              <a:defRPr sz="1600" spc="0" baseline="0">
                <a:solidFill>
                  <a:srgbClr val="000000"/>
                </a:solidFill>
                <a:latin typeface="Trebuchet MS" pitchFamily="34" charset="0"/>
                <a:cs typeface="Gotham Book" pitchFamily="50" charset="0"/>
              </a:defRPr>
            </a:lvl1pPr>
          </a:lstStyle>
          <a:p>
            <a:r>
              <a:rPr lang="en-US" dirty="0" smtClean="0"/>
              <a:t>WE THINK GLOBAL. WE COOK LOCAL.</a:t>
            </a:r>
            <a:endParaRPr lang="en-US" dirty="0"/>
          </a:p>
        </p:txBody>
      </p:sp>
      <p:sp>
        <p:nvSpPr>
          <p:cNvPr id="3" name="Rectangle 2"/>
          <p:cNvSpPr/>
          <p:nvPr userDrawn="1"/>
        </p:nvSpPr>
        <p:spPr>
          <a:xfrm>
            <a:off x="5715000" y="2133600"/>
            <a:ext cx="3429000" cy="2743200"/>
          </a:xfrm>
          <a:prstGeom prst="rect">
            <a:avLst/>
          </a:prstGeom>
          <a:solidFill>
            <a:srgbClr val="554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pic>
        <p:nvPicPr>
          <p:cNvPr id="4" name="Picture 3"/>
          <p:cNvPicPr>
            <a:picLocks noChangeAspect="1"/>
          </p:cNvPicPr>
          <p:nvPr userDrawn="1"/>
        </p:nvPicPr>
        <p:blipFill rotWithShape="1">
          <a:blip r:embed="rId3">
            <a:extLst>
              <a:ext uri="{28A0092B-C50C-407E-A947-70E740481C1C}">
                <a14:useLocalDpi xmlns:a14="http://schemas.microsoft.com/office/drawing/2010/main" val="0"/>
              </a:ext>
            </a:extLst>
          </a:blip>
          <a:srcRect t="-17620" b="17620"/>
          <a:stretch/>
        </p:blipFill>
        <p:spPr>
          <a:xfrm>
            <a:off x="6258134" y="2761488"/>
            <a:ext cx="2342732" cy="1021012"/>
          </a:xfrm>
          <a:prstGeom prst="rect">
            <a:avLst/>
          </a:prstGeom>
        </p:spPr>
      </p:pic>
    </p:spTree>
    <p:extLst>
      <p:ext uri="{BB962C8B-B14F-4D97-AF65-F5344CB8AC3E}">
        <p14:creationId xmlns:p14="http://schemas.microsoft.com/office/powerpoint/2010/main" val="10897658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i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3200400" cy="4800600"/>
          </a:xfrm>
        </p:spPr>
        <p:txBody>
          <a:bodyPr/>
          <a:lstStyle/>
          <a:p>
            <a:endParaRPr lang="en-US"/>
          </a:p>
        </p:txBody>
      </p:sp>
      <p:sp>
        <p:nvSpPr>
          <p:cNvPr id="18" name="Title 17"/>
          <p:cNvSpPr>
            <a:spLocks noGrp="1"/>
          </p:cNvSpPr>
          <p:nvPr>
            <p:ph type="title" hasCustomPrompt="1"/>
          </p:nvPr>
        </p:nvSpPr>
        <p:spPr>
          <a:xfrm>
            <a:off x="4343400" y="1371600"/>
            <a:ext cx="4343400" cy="1066800"/>
          </a:xfrm>
        </p:spPr>
        <p:txBody>
          <a:bodyPr>
            <a:normAutofit/>
          </a:bodyPr>
          <a:lstStyle>
            <a:lvl1pPr algn="r">
              <a:defRPr sz="4000" spc="0">
                <a:solidFill>
                  <a:srgbClr val="554039"/>
                </a:solidFill>
                <a:latin typeface="Trebuchet MS" pitchFamily="34" charset="0"/>
                <a:cs typeface="Gotham Bold" pitchFamily="50" charset="0"/>
              </a:defRPr>
            </a:lvl1pPr>
          </a:lstStyle>
          <a:p>
            <a:r>
              <a:rPr lang="en-US" dirty="0" smtClean="0"/>
              <a:t>BAR SERVICE</a:t>
            </a:r>
            <a:endParaRPr lang="en-US" dirty="0"/>
          </a:p>
        </p:txBody>
      </p:sp>
      <p:sp>
        <p:nvSpPr>
          <p:cNvPr id="20" name="Text Placeholder 19"/>
          <p:cNvSpPr>
            <a:spLocks noGrp="1"/>
          </p:cNvSpPr>
          <p:nvPr>
            <p:ph type="body" sz="quarter" idx="11" hasCustomPrompt="1"/>
          </p:nvPr>
        </p:nvSpPr>
        <p:spPr>
          <a:xfrm>
            <a:off x="3810000" y="2590800"/>
            <a:ext cx="4343400" cy="3810000"/>
          </a:xfrm>
        </p:spPr>
        <p:txBody>
          <a:bodyPr>
            <a:normAutofit/>
          </a:bodyPr>
          <a:lstStyle>
            <a:lvl1pPr marL="342900" indent="-342900">
              <a:lnSpc>
                <a:spcPct val="150000"/>
              </a:lnSpc>
              <a:buFont typeface="Arial" pitchFamily="34" charset="0"/>
              <a:buChar char="•"/>
              <a:defRPr sz="2400" spc="0">
                <a:solidFill>
                  <a:srgbClr val="554039"/>
                </a:solidFill>
                <a:latin typeface="Trebuchet MS" pitchFamily="34" charset="0"/>
                <a:cs typeface="Gotham Book" pitchFamily="50"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FRIENDLY</a:t>
            </a:r>
          </a:p>
          <a:p>
            <a:pPr lvl="0"/>
            <a:r>
              <a:rPr lang="en-US" dirty="0" smtClean="0"/>
              <a:t>ATTENTIVE</a:t>
            </a:r>
          </a:p>
          <a:p>
            <a:pPr lvl="0"/>
            <a:r>
              <a:rPr lang="en-US" dirty="0" smtClean="0"/>
              <a:t>FAST</a:t>
            </a:r>
          </a:p>
        </p:txBody>
      </p:sp>
      <p:sp>
        <p:nvSpPr>
          <p:cNvPr id="6" name="Rectangle 5"/>
          <p:cNvSpPr/>
          <p:nvPr userDrawn="1"/>
        </p:nvSpPr>
        <p:spPr>
          <a:xfrm>
            <a:off x="0" y="4800600"/>
            <a:ext cx="3200400" cy="2057400"/>
          </a:xfrm>
          <a:prstGeom prst="rect">
            <a:avLst/>
          </a:prstGeom>
          <a:solidFill>
            <a:srgbClr val="C4C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Tree>
    <p:extLst>
      <p:ext uri="{BB962C8B-B14F-4D97-AF65-F5344CB8AC3E}">
        <p14:creationId xmlns:p14="http://schemas.microsoft.com/office/powerpoint/2010/main" val="37994726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18" name="Title 17"/>
          <p:cNvSpPr>
            <a:spLocks noGrp="1"/>
          </p:cNvSpPr>
          <p:nvPr>
            <p:ph type="title" hasCustomPrompt="1"/>
          </p:nvPr>
        </p:nvSpPr>
        <p:spPr>
          <a:xfrm>
            <a:off x="4495800" y="838200"/>
            <a:ext cx="4419600" cy="762000"/>
          </a:xfrm>
          <a:noFill/>
          <a:effectLst/>
        </p:spPr>
        <p:txBody>
          <a:bodyPr>
            <a:normAutofit/>
          </a:bodyPr>
          <a:lstStyle>
            <a:lvl1pPr algn="r">
              <a:defRPr sz="4000" b="0" spc="0">
                <a:solidFill>
                  <a:schemeClr val="bg1"/>
                </a:solidFill>
                <a:latin typeface="Trebuchet MS" pitchFamily="34" charset="0"/>
                <a:cs typeface="Gotham Bold" pitchFamily="50" charset="0"/>
              </a:defRPr>
            </a:lvl1pPr>
          </a:lstStyle>
          <a:p>
            <a:r>
              <a:rPr lang="en-US" dirty="0" smtClean="0"/>
              <a:t>BAR SERVICE</a:t>
            </a:r>
            <a:endParaRPr lang="en-US" dirty="0"/>
          </a:p>
        </p:txBody>
      </p:sp>
      <p:sp>
        <p:nvSpPr>
          <p:cNvPr id="6" name="Rectangle 5"/>
          <p:cNvSpPr/>
          <p:nvPr userDrawn="1"/>
        </p:nvSpPr>
        <p:spPr>
          <a:xfrm>
            <a:off x="2209800" y="1524000"/>
            <a:ext cx="6934200" cy="39624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3" name="Text Placeholder 2"/>
          <p:cNvSpPr>
            <a:spLocks noGrp="1"/>
          </p:cNvSpPr>
          <p:nvPr>
            <p:ph type="body" sz="quarter" idx="10" hasCustomPrompt="1"/>
          </p:nvPr>
        </p:nvSpPr>
        <p:spPr>
          <a:xfrm>
            <a:off x="2667000" y="2076450"/>
            <a:ext cx="5943600" cy="2419350"/>
          </a:xfrm>
        </p:spPr>
        <p:txBody>
          <a:bodyPr anchor="ctr">
            <a:noAutofit/>
          </a:bodyPr>
          <a:lstStyle>
            <a:lvl1pPr marL="0" indent="0" algn="l">
              <a:buNone/>
              <a:defRPr lang="en-US" sz="2000" b="0" i="0" u="none" strike="noStrike" baseline="0" smtClean="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“Behold the rain which descends from</a:t>
            </a:r>
          </a:p>
          <a:p>
            <a:r>
              <a:rPr lang="en-US" dirty="0" smtClean="0"/>
              <a:t>heaven upon our vineyards, there it enters</a:t>
            </a:r>
          </a:p>
          <a:p>
            <a:r>
              <a:rPr lang="en-US" dirty="0" smtClean="0"/>
              <a:t>the roots of the vines, to be changed into</a:t>
            </a:r>
          </a:p>
          <a:p>
            <a:r>
              <a:rPr lang="en-US" dirty="0" smtClean="0"/>
              <a:t>wine; a constant proof that God loves us,</a:t>
            </a:r>
          </a:p>
          <a:p>
            <a:r>
              <a:rPr lang="en-US" dirty="0" smtClean="0"/>
              <a:t>and loves to see us happy.”</a:t>
            </a:r>
          </a:p>
        </p:txBody>
      </p:sp>
      <p:sp>
        <p:nvSpPr>
          <p:cNvPr id="4" name="Text Placeholder 3"/>
          <p:cNvSpPr>
            <a:spLocks noGrp="1"/>
          </p:cNvSpPr>
          <p:nvPr>
            <p:ph type="body" sz="quarter" idx="11" hasCustomPrompt="1"/>
          </p:nvPr>
        </p:nvSpPr>
        <p:spPr>
          <a:xfrm>
            <a:off x="2667000" y="4572000"/>
            <a:ext cx="6324600" cy="533400"/>
          </a:xfrm>
        </p:spPr>
        <p:txBody>
          <a:bodyPr>
            <a:noAutofit/>
          </a:bodyPr>
          <a:lstStyle>
            <a:lvl1pPr marL="0" indent="0">
              <a:buNone/>
              <a:defRPr sz="1600">
                <a:solidFill>
                  <a:srgbClr val="554039"/>
                </a:solidFill>
                <a:latin typeface="Trebuchet MS" pitchFamily="34" charset="0"/>
                <a:cs typeface="Gotham Bold" pitchFamily="50" charset="0"/>
              </a:defRPr>
            </a:lvl1pPr>
            <a:lvl2pPr marL="457200" indent="0">
              <a:buNone/>
              <a:defRPr sz="1800">
                <a:solidFill>
                  <a:srgbClr val="000000"/>
                </a:solidFill>
                <a:latin typeface="Gotham Bold" pitchFamily="50" charset="0"/>
                <a:cs typeface="Gotham Bold" pitchFamily="50" charset="0"/>
              </a:defRPr>
            </a:lvl2pPr>
            <a:lvl3pPr marL="914400" indent="0">
              <a:buNone/>
              <a:defRPr sz="1600">
                <a:solidFill>
                  <a:srgbClr val="000000"/>
                </a:solidFill>
                <a:latin typeface="Gotham Bold" pitchFamily="50" charset="0"/>
                <a:cs typeface="Gotham Bold" pitchFamily="50" charset="0"/>
              </a:defRPr>
            </a:lvl3pPr>
            <a:lvl4pPr marL="1371600" indent="0">
              <a:buNone/>
              <a:defRPr sz="1400">
                <a:solidFill>
                  <a:srgbClr val="000000"/>
                </a:solidFill>
                <a:latin typeface="Gotham Bold" pitchFamily="50" charset="0"/>
                <a:cs typeface="Gotham Bold" pitchFamily="50" charset="0"/>
              </a:defRPr>
            </a:lvl4pPr>
            <a:lvl5pPr marL="1828800" indent="0">
              <a:buNone/>
              <a:defRPr sz="1400">
                <a:solidFill>
                  <a:srgbClr val="000000"/>
                </a:solidFill>
                <a:latin typeface="Gotham Bold" pitchFamily="50" charset="0"/>
                <a:cs typeface="Gotham Bold" pitchFamily="50" charset="0"/>
              </a:defRPr>
            </a:lvl5pPr>
          </a:lstStyle>
          <a:p>
            <a:pPr lvl="0"/>
            <a:r>
              <a:rPr lang="en-US" dirty="0" smtClean="0"/>
              <a:t>BENJAMIN FRANKLIN</a:t>
            </a:r>
            <a:endParaRPr lang="en-US" dirty="0"/>
          </a:p>
        </p:txBody>
      </p:sp>
    </p:spTree>
    <p:extLst>
      <p:ext uri="{BB962C8B-B14F-4D97-AF65-F5344CB8AC3E}">
        <p14:creationId xmlns:p14="http://schemas.microsoft.com/office/powerpoint/2010/main" val="223942115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3200400" cy="4800600"/>
          </a:xfrm>
        </p:spPr>
        <p:txBody>
          <a:bodyPr/>
          <a:lstStyle/>
          <a:p>
            <a:endParaRPr lang="en-US"/>
          </a:p>
        </p:txBody>
      </p:sp>
      <p:sp>
        <p:nvSpPr>
          <p:cNvPr id="20" name="Text Placeholder 19"/>
          <p:cNvSpPr>
            <a:spLocks noGrp="1"/>
          </p:cNvSpPr>
          <p:nvPr>
            <p:ph type="body" sz="quarter" idx="11" hasCustomPrompt="1"/>
          </p:nvPr>
        </p:nvSpPr>
        <p:spPr>
          <a:xfrm>
            <a:off x="3810000" y="2590800"/>
            <a:ext cx="3352800" cy="3810000"/>
          </a:xfrm>
        </p:spPr>
        <p:txBody>
          <a:bodyPr>
            <a:normAutofit/>
          </a:bodyPr>
          <a:lstStyle>
            <a:lvl1pPr marL="0" indent="0">
              <a:lnSpc>
                <a:spcPct val="150000"/>
              </a:lnSpc>
              <a:buFont typeface="Arial" pitchFamily="34" charset="0"/>
              <a:buNone/>
              <a:defRPr sz="2100" spc="0">
                <a:solidFill>
                  <a:srgbClr val="554039"/>
                </a:solidFill>
                <a:latin typeface="Trebuchet MS" pitchFamily="34" charset="0"/>
                <a:cs typeface="Gotham Book" pitchFamily="50"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When is a proper time to give your customer their check?</a:t>
            </a:r>
          </a:p>
        </p:txBody>
      </p:sp>
      <p:sp>
        <p:nvSpPr>
          <p:cNvPr id="6" name="Rectangle 5"/>
          <p:cNvSpPr/>
          <p:nvPr userDrawn="1"/>
        </p:nvSpPr>
        <p:spPr>
          <a:xfrm>
            <a:off x="0" y="4800600"/>
            <a:ext cx="3200400" cy="2057400"/>
          </a:xfrm>
          <a:prstGeom prst="rect">
            <a:avLst/>
          </a:prstGeom>
          <a:solidFill>
            <a:srgbClr val="C4C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9" name="Title 17"/>
          <p:cNvSpPr>
            <a:spLocks noGrp="1"/>
          </p:cNvSpPr>
          <p:nvPr>
            <p:ph type="title" hasCustomPrompt="1"/>
          </p:nvPr>
        </p:nvSpPr>
        <p:spPr>
          <a:xfrm>
            <a:off x="4343400" y="1371600"/>
            <a:ext cx="4343400" cy="1066800"/>
          </a:xfrm>
        </p:spPr>
        <p:txBody>
          <a:bodyPr>
            <a:normAutofit/>
          </a:bodyPr>
          <a:lstStyle>
            <a:lvl1pPr algn="r">
              <a:defRPr sz="4000" spc="0">
                <a:solidFill>
                  <a:srgbClr val="554039"/>
                </a:solidFill>
                <a:latin typeface="Trebuchet MS" pitchFamily="34" charset="0"/>
                <a:cs typeface="Gotham Bold" pitchFamily="50" charset="0"/>
              </a:defRPr>
            </a:lvl1pPr>
          </a:lstStyle>
          <a:p>
            <a:r>
              <a:rPr lang="en-US" dirty="0" smtClean="0"/>
              <a:t>BAR SERVICE</a:t>
            </a:r>
            <a:endParaRPr lang="en-US" dirty="0"/>
          </a:p>
        </p:txBody>
      </p:sp>
    </p:spTree>
    <p:extLst>
      <p:ext uri="{BB962C8B-B14F-4D97-AF65-F5344CB8AC3E}">
        <p14:creationId xmlns:p14="http://schemas.microsoft.com/office/powerpoint/2010/main" val="285222706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
    <p:bg>
      <p:bgPr>
        <a:solidFill>
          <a:srgbClr val="554039"/>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3200400" cy="6858000"/>
          </a:xfrm>
        </p:spPr>
        <p:txBody>
          <a:bodyPr/>
          <a:lstStyle/>
          <a:p>
            <a:endParaRPr lang="en-US"/>
          </a:p>
        </p:txBody>
      </p:sp>
      <p:sp>
        <p:nvSpPr>
          <p:cNvPr id="18" name="Title 17"/>
          <p:cNvSpPr>
            <a:spLocks noGrp="1"/>
          </p:cNvSpPr>
          <p:nvPr>
            <p:ph type="title" hasCustomPrompt="1"/>
          </p:nvPr>
        </p:nvSpPr>
        <p:spPr>
          <a:xfrm>
            <a:off x="4343400" y="1371600"/>
            <a:ext cx="4343400" cy="1066800"/>
          </a:xfrm>
        </p:spPr>
        <p:txBody>
          <a:bodyPr>
            <a:normAutofit/>
          </a:bodyPr>
          <a:lstStyle>
            <a:lvl1pPr algn="r">
              <a:defRPr sz="4000" spc="0">
                <a:solidFill>
                  <a:srgbClr val="CAC7B6"/>
                </a:solidFill>
                <a:latin typeface="Trebuchet MS" pitchFamily="34" charset="0"/>
                <a:cs typeface="Gotham Bold" pitchFamily="50" charset="0"/>
              </a:defRPr>
            </a:lvl1pPr>
          </a:lstStyle>
          <a:p>
            <a:r>
              <a:rPr lang="en-US" dirty="0" smtClean="0"/>
              <a:t>BAR SERVICE</a:t>
            </a:r>
            <a:endParaRPr lang="en-US" dirty="0"/>
          </a:p>
        </p:txBody>
      </p:sp>
      <p:sp>
        <p:nvSpPr>
          <p:cNvPr id="20" name="Text Placeholder 19"/>
          <p:cNvSpPr>
            <a:spLocks noGrp="1"/>
          </p:cNvSpPr>
          <p:nvPr>
            <p:ph type="body" sz="quarter" idx="11" hasCustomPrompt="1"/>
          </p:nvPr>
        </p:nvSpPr>
        <p:spPr>
          <a:xfrm>
            <a:off x="3733800" y="2590800"/>
            <a:ext cx="4419600" cy="3810000"/>
          </a:xfrm>
        </p:spPr>
        <p:txBody>
          <a:bodyPr>
            <a:normAutofit/>
          </a:bodyPr>
          <a:lstStyle>
            <a:lvl1pPr marL="0" indent="0">
              <a:lnSpc>
                <a:spcPct val="150000"/>
              </a:lnSpc>
              <a:buFont typeface="Arial" pitchFamily="34" charset="0"/>
              <a:buNone/>
              <a:defRPr sz="1800" spc="0">
                <a:solidFill>
                  <a:srgbClr val="CAC7B6"/>
                </a:solidFill>
                <a:latin typeface="Trebuchet MS" pitchFamily="34" charset="0"/>
                <a:cs typeface="Gotham Light" pitchFamily="50"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A tip of the glass to Dick Stevens, owner of the Elevator Brewery &amp; Draught </a:t>
            </a:r>
            <a:r>
              <a:rPr lang="en-US" dirty="0" err="1" smtClean="0"/>
              <a:t>Haus</a:t>
            </a:r>
            <a:r>
              <a:rPr lang="en-US" dirty="0" smtClean="0"/>
              <a:t> in Columbus, Ohio, who has announced the recall of a batch of promotional t-shirts featuring a witticism frequently, but erroneously, attributed to founding father Benjamin Franklin.</a:t>
            </a:r>
          </a:p>
        </p:txBody>
      </p:sp>
    </p:spTree>
    <p:extLst>
      <p:ext uri="{BB962C8B-B14F-4D97-AF65-F5344CB8AC3E}">
        <p14:creationId xmlns:p14="http://schemas.microsoft.com/office/powerpoint/2010/main" val="7198989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p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Title 17"/>
          <p:cNvSpPr>
            <a:spLocks noGrp="1"/>
          </p:cNvSpPr>
          <p:nvPr>
            <p:ph type="title" hasCustomPrompt="1"/>
          </p:nvPr>
        </p:nvSpPr>
        <p:spPr>
          <a:xfrm>
            <a:off x="3048000" y="152400"/>
            <a:ext cx="5867400" cy="838200"/>
          </a:xfrm>
        </p:spPr>
        <p:txBody>
          <a:bodyPr>
            <a:normAutofit/>
          </a:bodyPr>
          <a:lstStyle>
            <a:lvl1pPr algn="r">
              <a:defRPr sz="4000" spc="0">
                <a:solidFill>
                  <a:srgbClr val="554039"/>
                </a:solidFill>
                <a:latin typeface="Trebuchet MS" pitchFamily="34" charset="0"/>
                <a:cs typeface="Gotham Bold" pitchFamily="50" charset="0"/>
              </a:defRPr>
            </a:lvl1pPr>
          </a:lstStyle>
          <a:p>
            <a:r>
              <a:rPr lang="en-US" dirty="0" smtClean="0"/>
              <a:t>BAR SERVICE</a:t>
            </a:r>
            <a:endParaRPr lang="en-US" dirty="0"/>
          </a:p>
        </p:txBody>
      </p:sp>
      <p:sp>
        <p:nvSpPr>
          <p:cNvPr id="20" name="Text Placeholder 19"/>
          <p:cNvSpPr>
            <a:spLocks noGrp="1"/>
          </p:cNvSpPr>
          <p:nvPr>
            <p:ph type="body" sz="quarter" idx="11" hasCustomPrompt="1"/>
          </p:nvPr>
        </p:nvSpPr>
        <p:spPr>
          <a:xfrm>
            <a:off x="3048000" y="1143000"/>
            <a:ext cx="5867400" cy="609600"/>
          </a:xfrm>
        </p:spPr>
        <p:txBody>
          <a:bodyPr>
            <a:normAutofit/>
          </a:bodyPr>
          <a:lstStyle>
            <a:lvl1pPr marL="0" indent="0">
              <a:lnSpc>
                <a:spcPct val="100000"/>
              </a:lnSpc>
              <a:buFont typeface="Arial" pitchFamily="34" charset="0"/>
              <a:buNone/>
              <a:defRPr sz="2100" baseline="0">
                <a:solidFill>
                  <a:srgbClr val="786D64"/>
                </a:solidFill>
                <a:latin typeface="Trebuchet MS" pitchFamily="34" charset="0"/>
                <a:cs typeface="Gotham Book" pitchFamily="50"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Did I leave the stove on at home today?</a:t>
            </a:r>
            <a:endParaRPr lang="en-US" dirty="0"/>
          </a:p>
        </p:txBody>
      </p:sp>
      <p:sp>
        <p:nvSpPr>
          <p:cNvPr id="6" name="Content Placeholder 5"/>
          <p:cNvSpPr>
            <a:spLocks noGrp="1"/>
          </p:cNvSpPr>
          <p:nvPr>
            <p:ph sz="quarter" idx="12"/>
          </p:nvPr>
        </p:nvSpPr>
        <p:spPr>
          <a:xfrm>
            <a:off x="228600" y="1828800"/>
            <a:ext cx="86868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817960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Title">
    <p:bg>
      <p:bgPr>
        <a:solidFill>
          <a:srgbClr val="554039"/>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3352800" y="3962400"/>
            <a:ext cx="1673352" cy="2057400"/>
          </a:xfrm>
        </p:spPr>
        <p:txBody>
          <a:bodyPr/>
          <a:lstStyle/>
          <a:p>
            <a:endParaRPr lang="en-US" dirty="0"/>
          </a:p>
        </p:txBody>
      </p:sp>
      <p:sp>
        <p:nvSpPr>
          <p:cNvPr id="10" name="Title 17"/>
          <p:cNvSpPr>
            <a:spLocks noGrp="1"/>
          </p:cNvSpPr>
          <p:nvPr>
            <p:ph type="title" hasCustomPrompt="1"/>
          </p:nvPr>
        </p:nvSpPr>
        <p:spPr>
          <a:xfrm>
            <a:off x="4343400" y="1368552"/>
            <a:ext cx="4343400" cy="1069848"/>
          </a:xfrm>
        </p:spPr>
        <p:txBody>
          <a:bodyPr anchor="ctr">
            <a:normAutofit/>
          </a:bodyPr>
          <a:lstStyle>
            <a:lvl1pPr algn="r">
              <a:defRPr sz="4000" spc="0" baseline="0">
                <a:solidFill>
                  <a:srgbClr val="CAC7B6"/>
                </a:solidFill>
                <a:latin typeface="Trebuchet MS" pitchFamily="34" charset="0"/>
                <a:cs typeface="Gotham Bold" pitchFamily="50" charset="0"/>
              </a:defRPr>
            </a:lvl1pPr>
          </a:lstStyle>
          <a:p>
            <a:r>
              <a:rPr lang="en-US" dirty="0" smtClean="0"/>
              <a:t>BAR SERVICE</a:t>
            </a:r>
            <a:endParaRPr lang="en-US" dirty="0"/>
          </a:p>
        </p:txBody>
      </p:sp>
      <p:sp>
        <p:nvSpPr>
          <p:cNvPr id="14" name="Rectangle 13"/>
          <p:cNvSpPr/>
          <p:nvPr userDrawn="1"/>
        </p:nvSpPr>
        <p:spPr>
          <a:xfrm>
            <a:off x="1676400" y="3962400"/>
            <a:ext cx="1676400" cy="2057400"/>
          </a:xfrm>
          <a:prstGeom prst="rect">
            <a:avLst/>
          </a:prstGeom>
          <a:solidFill>
            <a:srgbClr val="F6F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15" name="Rectangle 14"/>
          <p:cNvSpPr/>
          <p:nvPr userDrawn="1"/>
        </p:nvSpPr>
        <p:spPr>
          <a:xfrm>
            <a:off x="0" y="3962400"/>
            <a:ext cx="1676400" cy="2057400"/>
          </a:xfrm>
          <a:prstGeom prst="rect">
            <a:avLst/>
          </a:prstGeom>
          <a:solidFill>
            <a:srgbClr val="BBB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Tree>
    <p:extLst>
      <p:ext uri="{BB962C8B-B14F-4D97-AF65-F5344CB8AC3E}">
        <p14:creationId xmlns:p14="http://schemas.microsoft.com/office/powerpoint/2010/main" val="13802315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Trebuchet MS" pitchFamily="34" charset="0"/>
              </a:defRPr>
            </a:lvl1pPr>
          </a:lstStyle>
          <a:p>
            <a:fld id="{9B96C3D6-B2F9-410C-B430-D2562D2DC048}" type="datetimeFigureOut">
              <a:rPr lang="en-US" smtClean="0"/>
              <a:pPr/>
              <a:t>4/22/2014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rebuchet MS"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Trebuchet MS" pitchFamily="34" charset="0"/>
              </a:defRPr>
            </a:lvl1pPr>
          </a:lstStyle>
          <a:p>
            <a:fld id="{81DBC3C1-5BAC-46D6-8041-F8C5E44502FE}" type="slidenum">
              <a:rPr lang="en-US" smtClean="0"/>
              <a:pPr/>
              <a:t>‹#›</a:t>
            </a:fld>
            <a:endParaRPr lang="en-US" dirty="0"/>
          </a:p>
        </p:txBody>
      </p:sp>
    </p:spTree>
    <p:extLst>
      <p:ext uri="{BB962C8B-B14F-4D97-AF65-F5344CB8AC3E}">
        <p14:creationId xmlns:p14="http://schemas.microsoft.com/office/powerpoint/2010/main" val="416194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6" r:id="rId4"/>
    <p:sldLayoutId id="2147483657"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Trebuchet MS"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Trebuchet MS" pitchFamily="34" charset="0"/>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Trebuchet MS" pitchFamily="34" charset="0"/>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Trebuchet MS" pitchFamily="34" charset="0"/>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Trebuchet MS" pitchFamily="34" charset="0"/>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Trebuchet MS"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cs typeface="Gotham Bold" pitchFamily="50" charset="0"/>
              </a:rPr>
              <a:t>HERB N’ KITCHEN MANAGEMENT</a:t>
            </a:r>
            <a:r>
              <a:rPr lang="en-US" dirty="0"/>
              <a:t/>
            </a:r>
            <a:br>
              <a:rPr lang="en-US" dirty="0"/>
            </a:br>
            <a:r>
              <a:rPr lang="en-US" b="1" dirty="0">
                <a:solidFill>
                  <a:srgbClr val="554039"/>
                </a:solidFill>
                <a:cs typeface="Gotham Bold" pitchFamily="50" charset="0"/>
              </a:rPr>
              <a:t>LEADER </a:t>
            </a:r>
            <a:r>
              <a:rPr lang="en-US" b="1" dirty="0" smtClean="0">
                <a:solidFill>
                  <a:srgbClr val="554039"/>
                </a:solidFill>
                <a:cs typeface="Gotham Bold" pitchFamily="50" charset="0"/>
              </a:rPr>
              <a:t>TWO</a:t>
            </a:r>
            <a:endParaRPr lang="en-US" b="1" dirty="0"/>
          </a:p>
        </p:txBody>
      </p:sp>
    </p:spTree>
    <p:extLst>
      <p:ext uri="{BB962C8B-B14F-4D97-AF65-F5344CB8AC3E}">
        <p14:creationId xmlns:p14="http://schemas.microsoft.com/office/powerpoint/2010/main" val="31276923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9283" r="35865"/>
          <a:stretch/>
        </p:blipFill>
        <p:spPr>
          <a:xfrm>
            <a:off x="3352799" y="3962400"/>
            <a:ext cx="1690933" cy="2057400"/>
          </a:xfrm>
        </p:spPr>
      </p:pic>
      <p:sp>
        <p:nvSpPr>
          <p:cNvPr id="3" name="Title 2"/>
          <p:cNvSpPr>
            <a:spLocks noGrp="1"/>
          </p:cNvSpPr>
          <p:nvPr>
            <p:ph type="title"/>
          </p:nvPr>
        </p:nvSpPr>
        <p:spPr/>
        <p:txBody>
          <a:bodyPr/>
          <a:lstStyle/>
          <a:p>
            <a:r>
              <a:rPr lang="en-US" b="1" dirty="0" smtClean="0"/>
              <a:t>RELEVANT</a:t>
            </a:r>
            <a:endParaRPr lang="en-US" b="1" dirty="0"/>
          </a:p>
        </p:txBody>
      </p:sp>
    </p:spTree>
    <p:extLst>
      <p:ext uri="{BB962C8B-B14F-4D97-AF65-F5344CB8AC3E}">
        <p14:creationId xmlns:p14="http://schemas.microsoft.com/office/powerpoint/2010/main" val="3736821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1010" t="13689" r="5051" b="8765"/>
          <a:stretch/>
        </p:blipFill>
        <p:spPr>
          <a:xfrm>
            <a:off x="3290945" y="3962400"/>
            <a:ext cx="1699129" cy="2057400"/>
          </a:xfrm>
        </p:spPr>
      </p:pic>
      <p:sp>
        <p:nvSpPr>
          <p:cNvPr id="3" name="Title 2"/>
          <p:cNvSpPr>
            <a:spLocks noGrp="1"/>
          </p:cNvSpPr>
          <p:nvPr>
            <p:ph type="title"/>
          </p:nvPr>
        </p:nvSpPr>
        <p:spPr/>
        <p:txBody>
          <a:bodyPr/>
          <a:lstStyle/>
          <a:p>
            <a:r>
              <a:rPr lang="en-US" b="1" dirty="0" smtClean="0"/>
              <a:t>COMFORTABLE</a:t>
            </a:r>
            <a:endParaRPr lang="en-US" b="1" dirty="0"/>
          </a:p>
        </p:txBody>
      </p:sp>
    </p:spTree>
    <p:extLst>
      <p:ext uri="{BB962C8B-B14F-4D97-AF65-F5344CB8AC3E}">
        <p14:creationId xmlns:p14="http://schemas.microsoft.com/office/powerpoint/2010/main" val="2149077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0624" r="26114"/>
          <a:stretch/>
        </p:blipFill>
        <p:spPr>
          <a:xfrm>
            <a:off x="0" y="-31604"/>
            <a:ext cx="3183632" cy="4908403"/>
          </a:xfrm>
        </p:spPr>
      </p:pic>
      <p:sp>
        <p:nvSpPr>
          <p:cNvPr id="5" name="Title 4"/>
          <p:cNvSpPr>
            <a:spLocks noGrp="1"/>
          </p:cNvSpPr>
          <p:nvPr>
            <p:ph type="title"/>
          </p:nvPr>
        </p:nvSpPr>
        <p:spPr>
          <a:xfrm>
            <a:off x="3581400" y="1371600"/>
            <a:ext cx="5105400" cy="1066800"/>
          </a:xfrm>
        </p:spPr>
        <p:txBody>
          <a:bodyPr>
            <a:normAutofit fontScale="90000"/>
          </a:bodyPr>
          <a:lstStyle/>
          <a:p>
            <a:r>
              <a:rPr lang="en-US" b="1" dirty="0" smtClean="0"/>
              <a:t>HERB N’ KITCHEN MANAGEMENT</a:t>
            </a:r>
            <a:endParaRPr lang="en-US" b="1" dirty="0"/>
          </a:p>
        </p:txBody>
      </p:sp>
      <p:sp>
        <p:nvSpPr>
          <p:cNvPr id="7" name="Text Placeholder 6"/>
          <p:cNvSpPr>
            <a:spLocks noGrp="1"/>
          </p:cNvSpPr>
          <p:nvPr>
            <p:ph type="body" sz="quarter" idx="11"/>
          </p:nvPr>
        </p:nvSpPr>
        <p:spPr>
          <a:xfrm>
            <a:off x="3810000" y="2590800"/>
            <a:ext cx="5181600" cy="4114800"/>
          </a:xfrm>
        </p:spPr>
        <p:txBody>
          <a:bodyPr>
            <a:normAutofit/>
          </a:bodyPr>
          <a:lstStyle/>
          <a:p>
            <a:pPr marL="0" indent="0">
              <a:buNone/>
            </a:pPr>
            <a:r>
              <a:rPr lang="en-US" b="1" dirty="0" smtClean="0"/>
              <a:t>Interview Practice</a:t>
            </a:r>
          </a:p>
        </p:txBody>
      </p:sp>
    </p:spTree>
    <p:extLst>
      <p:ext uri="{BB962C8B-B14F-4D97-AF65-F5344CB8AC3E}">
        <p14:creationId xmlns:p14="http://schemas.microsoft.com/office/powerpoint/2010/main" val="39397232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1400" y="1371600"/>
            <a:ext cx="5105400" cy="1066800"/>
          </a:xfrm>
        </p:spPr>
        <p:txBody>
          <a:bodyPr>
            <a:normAutofit fontScale="90000"/>
          </a:bodyPr>
          <a:lstStyle/>
          <a:p>
            <a:r>
              <a:rPr lang="en-US" b="1" dirty="0" smtClean="0"/>
              <a:t>HERB N’ KITCHEN MANAGEMENT</a:t>
            </a:r>
            <a:endParaRPr lang="en-US" b="1" dirty="0"/>
          </a:p>
        </p:txBody>
      </p:sp>
      <p:sp>
        <p:nvSpPr>
          <p:cNvPr id="7" name="Text Placeholder 6"/>
          <p:cNvSpPr>
            <a:spLocks noGrp="1"/>
          </p:cNvSpPr>
          <p:nvPr>
            <p:ph type="body" sz="quarter" idx="11"/>
          </p:nvPr>
        </p:nvSpPr>
        <p:spPr>
          <a:xfrm>
            <a:off x="3810000" y="2590800"/>
            <a:ext cx="5181600" cy="4114800"/>
          </a:xfrm>
        </p:spPr>
        <p:txBody>
          <a:bodyPr>
            <a:normAutofit/>
          </a:bodyPr>
          <a:lstStyle/>
          <a:p>
            <a:pPr marL="0" indent="0">
              <a:buNone/>
            </a:pPr>
            <a:r>
              <a:rPr lang="en-US" b="1" dirty="0" smtClean="0"/>
              <a:t>Team Presentation</a:t>
            </a:r>
          </a:p>
          <a:p>
            <a:pPr marL="0" indent="0">
              <a:buNone/>
            </a:pPr>
            <a:r>
              <a:rPr lang="en-US" dirty="0" smtClean="0"/>
              <a:t>Appearance Standards</a:t>
            </a:r>
          </a:p>
        </p:txBody>
      </p:sp>
      <p:pic>
        <p:nvPicPr>
          <p:cNvPr id="6" name="Picture Placeholder 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0" y="1200"/>
            <a:ext cx="3200400" cy="4798200"/>
          </a:xfrm>
        </p:spPr>
      </p:pic>
    </p:spTree>
    <p:extLst>
      <p:ext uri="{BB962C8B-B14F-4D97-AF65-F5344CB8AC3E}">
        <p14:creationId xmlns:p14="http://schemas.microsoft.com/office/powerpoint/2010/main" val="3630200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81400" y="1371600"/>
            <a:ext cx="5105400" cy="1066800"/>
          </a:xfrm>
        </p:spPr>
        <p:txBody>
          <a:bodyPr>
            <a:normAutofit fontScale="90000"/>
          </a:bodyPr>
          <a:lstStyle/>
          <a:p>
            <a:r>
              <a:rPr lang="en-US" b="1" dirty="0" smtClean="0"/>
              <a:t>HERB N’ KITCHEN MANAGEMENT</a:t>
            </a:r>
            <a:endParaRPr lang="en-US" b="1" dirty="0"/>
          </a:p>
        </p:txBody>
      </p:sp>
      <p:sp>
        <p:nvSpPr>
          <p:cNvPr id="7" name="Text Placeholder 6"/>
          <p:cNvSpPr>
            <a:spLocks noGrp="1"/>
          </p:cNvSpPr>
          <p:nvPr>
            <p:ph type="body" sz="quarter" idx="11"/>
          </p:nvPr>
        </p:nvSpPr>
        <p:spPr>
          <a:xfrm>
            <a:off x="3810000" y="2590800"/>
            <a:ext cx="4343400" cy="4114800"/>
          </a:xfrm>
        </p:spPr>
        <p:txBody>
          <a:bodyPr>
            <a:normAutofit/>
          </a:bodyPr>
          <a:lstStyle/>
          <a:p>
            <a:pPr marL="0" indent="0">
              <a:buNone/>
            </a:pPr>
            <a:r>
              <a:rPr lang="en-US" b="1" dirty="0" smtClean="0"/>
              <a:t>Procurement</a:t>
            </a:r>
          </a:p>
          <a:p>
            <a:r>
              <a:rPr lang="en-US" dirty="0" smtClean="0"/>
              <a:t>Ordering</a:t>
            </a:r>
          </a:p>
          <a:p>
            <a:r>
              <a:rPr lang="en-US" dirty="0" smtClean="0"/>
              <a:t>Par levels</a:t>
            </a:r>
          </a:p>
          <a:p>
            <a:r>
              <a:rPr lang="en-US" dirty="0" smtClean="0"/>
              <a:t>Inventory controls</a:t>
            </a:r>
          </a:p>
          <a:p>
            <a:r>
              <a:rPr lang="en-US" dirty="0" smtClean="0"/>
              <a:t>Waste/loss management</a:t>
            </a:r>
          </a:p>
        </p:txBody>
      </p:sp>
      <p:pic>
        <p:nvPicPr>
          <p:cNvPr id="6" name="Picture Placeholder 1"/>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51412" t="265" r="3918" b="-265"/>
          <a:stretch/>
        </p:blipFill>
        <p:spPr>
          <a:xfrm>
            <a:off x="-12700" y="0"/>
            <a:ext cx="3213100" cy="4800600"/>
          </a:xfrm>
        </p:spPr>
      </p:pic>
    </p:spTree>
    <p:extLst>
      <p:ext uri="{BB962C8B-B14F-4D97-AF65-F5344CB8AC3E}">
        <p14:creationId xmlns:p14="http://schemas.microsoft.com/office/powerpoint/2010/main" val="12677277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6852" r="26852"/>
          <a:stretch>
            <a:fillRect/>
          </a:stretch>
        </p:blipFill>
        <p:spPr/>
      </p:pic>
      <p:sp>
        <p:nvSpPr>
          <p:cNvPr id="5" name="Title 4"/>
          <p:cNvSpPr>
            <a:spLocks noGrp="1"/>
          </p:cNvSpPr>
          <p:nvPr>
            <p:ph type="title"/>
          </p:nvPr>
        </p:nvSpPr>
        <p:spPr>
          <a:xfrm>
            <a:off x="3581400" y="1371600"/>
            <a:ext cx="5105400" cy="1066800"/>
          </a:xfrm>
        </p:spPr>
        <p:txBody>
          <a:bodyPr>
            <a:normAutofit fontScale="90000"/>
          </a:bodyPr>
          <a:lstStyle/>
          <a:p>
            <a:r>
              <a:rPr lang="en-US" b="1" dirty="0" smtClean="0"/>
              <a:t>HERB N’ KITCHEN MANAGEMENT</a:t>
            </a:r>
            <a:endParaRPr lang="en-US" b="1" dirty="0"/>
          </a:p>
        </p:txBody>
      </p:sp>
      <p:sp>
        <p:nvSpPr>
          <p:cNvPr id="7" name="Text Placeholder 6"/>
          <p:cNvSpPr>
            <a:spLocks noGrp="1"/>
          </p:cNvSpPr>
          <p:nvPr>
            <p:ph type="body" sz="quarter" idx="11"/>
          </p:nvPr>
        </p:nvSpPr>
        <p:spPr>
          <a:xfrm>
            <a:off x="3810000" y="2590800"/>
            <a:ext cx="4343400" cy="4114800"/>
          </a:xfrm>
        </p:spPr>
        <p:txBody>
          <a:bodyPr>
            <a:normAutofit/>
          </a:bodyPr>
          <a:lstStyle/>
          <a:p>
            <a:pPr marL="0" indent="0">
              <a:buNone/>
            </a:pPr>
            <a:r>
              <a:rPr lang="en-US" b="1" dirty="0" smtClean="0"/>
              <a:t>Measurement</a:t>
            </a:r>
          </a:p>
          <a:p>
            <a:pPr>
              <a:buFont typeface="Wingdings" pitchFamily="2" charset="2"/>
              <a:buChar char="q"/>
            </a:pPr>
            <a:r>
              <a:rPr lang="en-US" dirty="0" smtClean="0"/>
              <a:t> SALT</a:t>
            </a:r>
          </a:p>
          <a:p>
            <a:pPr>
              <a:buFont typeface="Wingdings" pitchFamily="2" charset="2"/>
              <a:buChar char="q"/>
            </a:pPr>
            <a:r>
              <a:rPr lang="en-US" dirty="0" smtClean="0"/>
              <a:t> Comment Cards</a:t>
            </a:r>
          </a:p>
          <a:p>
            <a:pPr>
              <a:buFont typeface="Wingdings" pitchFamily="2" charset="2"/>
              <a:buChar char="q"/>
            </a:pPr>
            <a:r>
              <a:rPr lang="en-US" dirty="0" smtClean="0"/>
              <a:t> Anecdotal Feedback</a:t>
            </a:r>
          </a:p>
          <a:p>
            <a:pPr>
              <a:buFont typeface="Wingdings" pitchFamily="2" charset="2"/>
              <a:buChar char="q"/>
            </a:pPr>
            <a:r>
              <a:rPr lang="en-US" dirty="0" smtClean="0"/>
              <a:t> E-Feedback</a:t>
            </a:r>
          </a:p>
        </p:txBody>
      </p:sp>
    </p:spTree>
    <p:extLst>
      <p:ext uri="{BB962C8B-B14F-4D97-AF65-F5344CB8AC3E}">
        <p14:creationId xmlns:p14="http://schemas.microsoft.com/office/powerpoint/2010/main" val="958391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38200" y="152400"/>
            <a:ext cx="8077200" cy="838200"/>
          </a:xfrm>
        </p:spPr>
        <p:txBody>
          <a:bodyPr>
            <a:normAutofit/>
          </a:bodyPr>
          <a:lstStyle/>
          <a:p>
            <a:r>
              <a:rPr lang="en-US" b="1" dirty="0" smtClean="0"/>
              <a:t>SALT &amp; REVINATE TOOLS</a:t>
            </a:r>
            <a:endParaRPr lang="en-US" b="1" dirty="0"/>
          </a:p>
        </p:txBody>
      </p:sp>
      <p:sp>
        <p:nvSpPr>
          <p:cNvPr id="14" name="TextBox 13"/>
          <p:cNvSpPr txBox="1"/>
          <p:nvPr/>
        </p:nvSpPr>
        <p:spPr>
          <a:xfrm>
            <a:off x="381000" y="1460500"/>
            <a:ext cx="8420100" cy="5016500"/>
          </a:xfrm>
          <a:prstGeom prst="rect">
            <a:avLst/>
          </a:prstGeom>
          <a:solidFill>
            <a:srgbClr val="FFFFFF"/>
          </a:solidFill>
          <a:ln w="25400" cap="flat" cmpd="sng" algn="ctr">
            <a:solidFill>
              <a:srgbClr val="554039"/>
            </a:solidFill>
            <a:prstDash val="solid"/>
          </a:ln>
          <a:effectLst/>
        </p:spPr>
        <p:txBody>
          <a:bodyPr>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37931725" indent="-37474525" eaLnBrk="0" hangingPunct="0">
              <a:defRPr sz="4200">
                <a:solidFill>
                  <a:srgbClr val="000000"/>
                </a:solidFill>
                <a:latin typeface="Gill Sans" charset="0"/>
                <a:ea typeface="ヒラギノ角ゴ ProN W3" charset="0"/>
                <a:cs typeface="ヒラギノ角ゴ ProN W3" charset="0"/>
                <a:sym typeface="Gill Sans" charset="0"/>
              </a:defRPr>
            </a:lvl2pPr>
            <a:lvl3pPr eaLnBrk="0" hangingPunct="0">
              <a:defRPr sz="4200">
                <a:solidFill>
                  <a:srgbClr val="000000"/>
                </a:solidFill>
                <a:latin typeface="Gill Sans" charset="0"/>
                <a:ea typeface="ヒラギノ角ゴ ProN W3" charset="0"/>
                <a:cs typeface="ヒラギノ角ゴ ProN W3" charset="0"/>
                <a:sym typeface="Gill Sans" charset="0"/>
              </a:defRPr>
            </a:lvl3pPr>
            <a:lvl4pPr eaLnBrk="0" hangingPunct="0">
              <a:defRPr sz="4200">
                <a:solidFill>
                  <a:srgbClr val="000000"/>
                </a:solidFill>
                <a:latin typeface="Gill Sans" charset="0"/>
                <a:ea typeface="ヒラギノ角ゴ ProN W3" charset="0"/>
                <a:cs typeface="ヒラギノ角ゴ ProN W3" charset="0"/>
                <a:sym typeface="Gill Sans" charset="0"/>
              </a:defRPr>
            </a:lvl4pPr>
            <a:lvl5pPr eaLnBrk="0" hangingPunct="0">
              <a:defRPr sz="4200">
                <a:solidFill>
                  <a:srgbClr val="000000"/>
                </a:solidFill>
                <a:latin typeface="Gill Sans" charset="0"/>
                <a:ea typeface="ヒラギノ角ゴ ProN W3" charset="0"/>
                <a:cs typeface="ヒラギノ角ゴ ProN W3" charset="0"/>
                <a:sym typeface="Gill Sans" charset="0"/>
              </a:defRPr>
            </a:lvl5pPr>
            <a:lvl6pPr marL="4572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9144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13716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18288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(1/13/2013) ending (6/13/2013)</a:t>
            </a:r>
            <a:r>
              <a:rPr kumimoji="0" lang="en-US" sz="42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									</a:t>
            </a:r>
            <a:r>
              <a:rPr kumimoji="0" lang="en-US" sz="10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current		vs. same time period previous year	 	 vs. DT Americas</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SALT</a:t>
            </a: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a:t>
            </a:r>
          </a:p>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Property Loyalty</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Overall breakfast exp.</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Overall rest lunch/dinner exp.</a:t>
            </a:r>
          </a:p>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endParaRPr>
          </a:p>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REVINATE</a:t>
            </a: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a:t>
            </a:r>
          </a:p>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Overall (1-5)</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Positive F&amp;B mentions</a:t>
            </a: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42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GA Issues reported (related to in room elimination)</a:t>
            </a:r>
          </a:p>
        </p:txBody>
      </p:sp>
    </p:spTree>
    <p:extLst>
      <p:ext uri="{BB962C8B-B14F-4D97-AF65-F5344CB8AC3E}">
        <p14:creationId xmlns:p14="http://schemas.microsoft.com/office/powerpoint/2010/main" val="26052015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38200" y="152400"/>
            <a:ext cx="8077200" cy="838200"/>
          </a:xfrm>
        </p:spPr>
        <p:txBody>
          <a:bodyPr>
            <a:normAutofit/>
          </a:bodyPr>
          <a:lstStyle/>
          <a:p>
            <a:r>
              <a:rPr lang="en-US" b="1" dirty="0" smtClean="0"/>
              <a:t>FINANCIALS</a:t>
            </a:r>
            <a:endParaRPr lang="en-US" b="1" dirty="0"/>
          </a:p>
        </p:txBody>
      </p:sp>
      <p:sp>
        <p:nvSpPr>
          <p:cNvPr id="4" name="TextBox 3"/>
          <p:cNvSpPr txBox="1"/>
          <p:nvPr/>
        </p:nvSpPr>
        <p:spPr>
          <a:xfrm>
            <a:off x="533400" y="1121688"/>
            <a:ext cx="8077200" cy="5355312"/>
          </a:xfrm>
          <a:prstGeom prst="rect">
            <a:avLst/>
          </a:prstGeom>
          <a:solidFill>
            <a:srgbClr val="FFFFFF"/>
          </a:solidFill>
          <a:ln w="25400" cap="flat" cmpd="sng" algn="ctr">
            <a:solidFill>
              <a:srgbClr val="554039"/>
            </a:solidFill>
            <a:prstDash val="solid"/>
          </a:ln>
          <a:effectLst/>
        </p:spPr>
        <p:txBody>
          <a:bodyPr wrap="squar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37931725" indent="-37474525" eaLnBrk="0" hangingPunct="0">
              <a:defRPr sz="4200">
                <a:solidFill>
                  <a:srgbClr val="000000"/>
                </a:solidFill>
                <a:latin typeface="Gill Sans" charset="0"/>
                <a:ea typeface="ヒラギノ角ゴ ProN W3" charset="0"/>
                <a:cs typeface="ヒラギノ角ゴ ProN W3" charset="0"/>
                <a:sym typeface="Gill Sans" charset="0"/>
              </a:defRPr>
            </a:lvl2pPr>
            <a:lvl3pPr eaLnBrk="0" hangingPunct="0">
              <a:defRPr sz="4200">
                <a:solidFill>
                  <a:srgbClr val="000000"/>
                </a:solidFill>
                <a:latin typeface="Gill Sans" charset="0"/>
                <a:ea typeface="ヒラギノ角ゴ ProN W3" charset="0"/>
                <a:cs typeface="ヒラギノ角ゴ ProN W3" charset="0"/>
                <a:sym typeface="Gill Sans" charset="0"/>
              </a:defRPr>
            </a:lvl3pPr>
            <a:lvl4pPr eaLnBrk="0" hangingPunct="0">
              <a:defRPr sz="4200">
                <a:solidFill>
                  <a:srgbClr val="000000"/>
                </a:solidFill>
                <a:latin typeface="Gill Sans" charset="0"/>
                <a:ea typeface="ヒラギノ角ゴ ProN W3" charset="0"/>
                <a:cs typeface="ヒラギノ角ゴ ProN W3" charset="0"/>
                <a:sym typeface="Gill Sans" charset="0"/>
              </a:defRPr>
            </a:lvl4pPr>
            <a:lvl5pPr eaLnBrk="0" hangingPunct="0">
              <a:defRPr sz="4200">
                <a:solidFill>
                  <a:srgbClr val="000000"/>
                </a:solidFill>
                <a:latin typeface="Gill Sans" charset="0"/>
                <a:ea typeface="ヒラギノ角ゴ ProN W3" charset="0"/>
                <a:cs typeface="ヒラギノ角ゴ ProN W3" charset="0"/>
                <a:sym typeface="Gill Sans" charset="0"/>
              </a:defRPr>
            </a:lvl5pPr>
            <a:lvl6pPr marL="4572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9144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13716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18288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(1/13/2013) ending (6/13/2013)</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											 </a:t>
            </a:r>
            <a:r>
              <a:rPr kumimoji="0" lang="en-US" sz="11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based on avail of info</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0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	 current	 budget	 previous year	 Comp set (STR)	 DBLT Amer.</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Occupied rooms:</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	transient</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	group</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 </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Rev per occ. room</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Rev per sq. ft.</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Rev per seat</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 </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Total Revenues:</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Breakfast</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Lunch </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Dinner</a:t>
            </a:r>
          </a:p>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Total Covers </a:t>
            </a:r>
          </a:p>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FTE/Cover</a:t>
            </a:r>
          </a:p>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Rest/Bar </a:t>
            </a:r>
            <a:r>
              <a:rPr kumimoji="0" lang="en-US" sz="1400" b="0" i="0" u="none" strike="noStrike" kern="0" cap="none" spc="0" normalizeH="0" baseline="0" noProof="0" dirty="0" err="1"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Dept</a:t>
            </a: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 Profit</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rPr>
              <a:t>In Room Dining Profit</a:t>
            </a:r>
            <a:r>
              <a:rPr lang="en-US" kern="0" dirty="0">
                <a:latin typeface="Trebuchet MS" pitchFamily="34" charset="0"/>
                <a:ea typeface="ヒラギノ角ゴ ProN W6" charset="0"/>
                <a:cs typeface="ヒラギノ角ゴ ProN W6" charset="0"/>
              </a:rPr>
              <a:t/>
            </a:r>
            <a:br>
              <a:rPr lang="en-US" kern="0" dirty="0">
                <a:latin typeface="Trebuchet MS" pitchFamily="34" charset="0"/>
                <a:ea typeface="ヒラギノ角ゴ ProN W6" charset="0"/>
                <a:cs typeface="ヒラギノ角ゴ ProN W6" charset="0"/>
              </a:rPr>
            </a:br>
            <a:endParaRPr kumimoji="0" lang="en-US" sz="1400" b="0" i="0" u="none" strike="noStrike" kern="0" cap="none" spc="0" normalizeH="0" baseline="0" noProof="0" dirty="0" smtClean="0">
              <a:ln>
                <a:noFill/>
              </a:ln>
              <a:solidFill>
                <a:srgbClr val="000000"/>
              </a:solidFill>
              <a:effectLst/>
              <a:uLnTx/>
              <a:uFillTx/>
              <a:latin typeface="Trebuchet MS" pitchFamily="34" charset="0"/>
              <a:ea typeface="ヒラギノ角ゴ ProN W6" charset="0"/>
              <a:cs typeface="ヒラギノ角ゴ ProN W6" charset="0"/>
              <a:sym typeface="Gill Sans" charset="0"/>
            </a:endParaRPr>
          </a:p>
        </p:txBody>
      </p:sp>
    </p:spTree>
    <p:extLst>
      <p:ext uri="{BB962C8B-B14F-4D97-AF65-F5344CB8AC3E}">
        <p14:creationId xmlns:p14="http://schemas.microsoft.com/office/powerpoint/2010/main" val="1436534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THANK YOU!</a:t>
            </a:r>
            <a:endParaRPr lang="en-US" b="1" dirty="0"/>
          </a:p>
        </p:txBody>
      </p:sp>
      <p:sp>
        <p:nvSpPr>
          <p:cNvPr id="6" name="Text Placeholder 5"/>
          <p:cNvSpPr>
            <a:spLocks noGrp="1"/>
          </p:cNvSpPr>
          <p:nvPr>
            <p:ph type="body" sz="quarter" idx="10"/>
          </p:nvPr>
        </p:nvSpPr>
        <p:spPr/>
        <p:txBody>
          <a:bodyPr/>
          <a:lstStyle/>
          <a:p>
            <a:r>
              <a:rPr lang="en-US" dirty="0" smtClean="0"/>
              <a:t>“Effective leadership is putting first things first. Effective management is the discipline to carry </a:t>
            </a:r>
            <a:br>
              <a:rPr lang="en-US" dirty="0" smtClean="0"/>
            </a:br>
            <a:r>
              <a:rPr lang="en-US" dirty="0" smtClean="0"/>
              <a:t>it out.”</a:t>
            </a:r>
          </a:p>
          <a:p>
            <a:endParaRPr lang="en-US" dirty="0"/>
          </a:p>
          <a:p>
            <a:r>
              <a:rPr lang="en-US" dirty="0" smtClean="0"/>
              <a:t>- Stephen Covey</a:t>
            </a:r>
            <a:endParaRPr lang="en-US" dirty="0"/>
          </a:p>
        </p:txBody>
      </p:sp>
    </p:spTree>
    <p:extLst>
      <p:ext uri="{BB962C8B-B14F-4D97-AF65-F5344CB8AC3E}">
        <p14:creationId xmlns:p14="http://schemas.microsoft.com/office/powerpoint/2010/main" val="4001011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7949" r="17949"/>
          <a:stretch>
            <a:fillRect/>
          </a:stretch>
        </p:blipFill>
        <p:spPr/>
      </p:pic>
      <p:sp>
        <p:nvSpPr>
          <p:cNvPr id="5" name="Title 4"/>
          <p:cNvSpPr>
            <a:spLocks noGrp="1"/>
          </p:cNvSpPr>
          <p:nvPr>
            <p:ph type="title"/>
          </p:nvPr>
        </p:nvSpPr>
        <p:spPr>
          <a:xfrm>
            <a:off x="3505200" y="1371600"/>
            <a:ext cx="5181600" cy="1066800"/>
          </a:xfrm>
        </p:spPr>
        <p:txBody>
          <a:bodyPr>
            <a:normAutofit fontScale="90000"/>
          </a:bodyPr>
          <a:lstStyle/>
          <a:p>
            <a:r>
              <a:rPr lang="en-US" b="1" dirty="0" smtClean="0"/>
              <a:t>HERB N’ KITCHEN MANAGEMENT</a:t>
            </a:r>
            <a:endParaRPr lang="en-US" b="1" dirty="0"/>
          </a:p>
        </p:txBody>
      </p:sp>
      <p:sp>
        <p:nvSpPr>
          <p:cNvPr id="7" name="Text Placeholder 6"/>
          <p:cNvSpPr>
            <a:spLocks noGrp="1"/>
          </p:cNvSpPr>
          <p:nvPr>
            <p:ph type="body" sz="quarter" idx="11"/>
          </p:nvPr>
        </p:nvSpPr>
        <p:spPr>
          <a:xfrm>
            <a:off x="3810000" y="2590800"/>
            <a:ext cx="5029200" cy="3810000"/>
          </a:xfrm>
        </p:spPr>
        <p:txBody>
          <a:bodyPr/>
          <a:lstStyle/>
          <a:p>
            <a:pPr marL="0" indent="0">
              <a:buNone/>
            </a:pPr>
            <a:r>
              <a:rPr lang="en-US" b="1" dirty="0" smtClean="0"/>
              <a:t>An Important </a:t>
            </a:r>
            <a:r>
              <a:rPr lang="en-US" b="1" dirty="0"/>
              <a:t>B</a:t>
            </a:r>
            <a:r>
              <a:rPr lang="en-US" b="1" dirty="0" smtClean="0"/>
              <a:t>alance</a:t>
            </a:r>
          </a:p>
          <a:p>
            <a:r>
              <a:rPr lang="en-US" dirty="0" smtClean="0"/>
              <a:t>Management</a:t>
            </a:r>
          </a:p>
          <a:p>
            <a:r>
              <a:rPr lang="en-US" dirty="0" smtClean="0"/>
              <a:t>Leadership</a:t>
            </a:r>
            <a:endParaRPr lang="en-US" dirty="0"/>
          </a:p>
        </p:txBody>
      </p:sp>
    </p:spTree>
    <p:extLst>
      <p:ext uri="{BB962C8B-B14F-4D97-AF65-F5344CB8AC3E}">
        <p14:creationId xmlns:p14="http://schemas.microsoft.com/office/powerpoint/2010/main" val="4014068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3200400" y="838200"/>
            <a:ext cx="5715000" cy="762000"/>
          </a:xfrm>
        </p:spPr>
        <p:txBody>
          <a:bodyPr>
            <a:normAutofit/>
          </a:bodyPr>
          <a:lstStyle/>
          <a:p>
            <a:r>
              <a:rPr lang="en-US" b="1" dirty="0" smtClean="0"/>
              <a:t>TEAM PHILOSOPHY</a:t>
            </a:r>
            <a:endParaRPr lang="en-US" b="1" dirty="0"/>
          </a:p>
        </p:txBody>
      </p:sp>
      <p:sp>
        <p:nvSpPr>
          <p:cNvPr id="6" name="Text Placeholder 5"/>
          <p:cNvSpPr>
            <a:spLocks noGrp="1"/>
          </p:cNvSpPr>
          <p:nvPr>
            <p:ph type="body" sz="quarter" idx="10"/>
          </p:nvPr>
        </p:nvSpPr>
        <p:spPr/>
        <p:txBody>
          <a:bodyPr/>
          <a:lstStyle/>
          <a:p>
            <a:r>
              <a:rPr lang="en-US" dirty="0" smtClean="0"/>
              <a:t>“</a:t>
            </a:r>
            <a:r>
              <a:rPr lang="en-US" dirty="0" err="1" smtClean="0"/>
              <a:t>Unus</a:t>
            </a:r>
            <a:r>
              <a:rPr lang="en-US" dirty="0" smtClean="0"/>
              <a:t> pro omnibus, </a:t>
            </a:r>
            <a:r>
              <a:rPr lang="en-US" dirty="0" err="1" smtClean="0"/>
              <a:t>omnes</a:t>
            </a:r>
            <a:r>
              <a:rPr lang="en-US" dirty="0" smtClean="0"/>
              <a:t> pro </a:t>
            </a:r>
            <a:r>
              <a:rPr lang="en-US" dirty="0" err="1" smtClean="0"/>
              <a:t>uno</a:t>
            </a:r>
            <a:r>
              <a:rPr lang="en-US" dirty="0" smtClean="0"/>
              <a:t>.”</a:t>
            </a:r>
            <a:endParaRPr lang="it-IT" dirty="0"/>
          </a:p>
        </p:txBody>
      </p:sp>
    </p:spTree>
    <p:extLst>
      <p:ext uri="{BB962C8B-B14F-4D97-AF65-F5344CB8AC3E}">
        <p14:creationId xmlns:p14="http://schemas.microsoft.com/office/powerpoint/2010/main" val="2473595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0332" r="24916"/>
          <a:stretch/>
        </p:blipFill>
        <p:spPr>
          <a:xfrm>
            <a:off x="0" y="2310"/>
            <a:ext cx="3219404" cy="4798289"/>
          </a:xfrm>
        </p:spPr>
      </p:pic>
      <p:sp>
        <p:nvSpPr>
          <p:cNvPr id="5" name="Title 4"/>
          <p:cNvSpPr>
            <a:spLocks noGrp="1"/>
          </p:cNvSpPr>
          <p:nvPr>
            <p:ph type="title"/>
          </p:nvPr>
        </p:nvSpPr>
        <p:spPr>
          <a:xfrm>
            <a:off x="3581400" y="1371600"/>
            <a:ext cx="5105400" cy="1066800"/>
          </a:xfrm>
        </p:spPr>
        <p:txBody>
          <a:bodyPr>
            <a:normAutofit fontScale="90000"/>
          </a:bodyPr>
          <a:lstStyle/>
          <a:p>
            <a:r>
              <a:rPr lang="en-US" b="1" dirty="0" smtClean="0"/>
              <a:t>HERB N’ KITCHEN MANAGEMENT</a:t>
            </a:r>
            <a:endParaRPr lang="en-US" b="1" dirty="0"/>
          </a:p>
        </p:txBody>
      </p:sp>
      <p:sp>
        <p:nvSpPr>
          <p:cNvPr id="7" name="Text Placeholder 6"/>
          <p:cNvSpPr>
            <a:spLocks noGrp="1"/>
          </p:cNvSpPr>
          <p:nvPr>
            <p:ph type="body" sz="quarter" idx="11"/>
          </p:nvPr>
        </p:nvSpPr>
        <p:spPr/>
        <p:txBody>
          <a:bodyPr/>
          <a:lstStyle/>
          <a:p>
            <a:pPr marL="0" indent="0">
              <a:buNone/>
            </a:pPr>
            <a:r>
              <a:rPr lang="en-US" b="1" dirty="0" smtClean="0"/>
              <a:t>Team </a:t>
            </a:r>
            <a:r>
              <a:rPr lang="en-US" b="1" dirty="0"/>
              <a:t>P</a:t>
            </a:r>
            <a:r>
              <a:rPr lang="en-US" b="1" dirty="0" smtClean="0"/>
              <a:t>osition </a:t>
            </a:r>
            <a:r>
              <a:rPr lang="en-US" b="1" dirty="0"/>
              <a:t>R</a:t>
            </a:r>
            <a:r>
              <a:rPr lang="en-US" b="1" dirty="0" smtClean="0"/>
              <a:t>eview</a:t>
            </a:r>
          </a:p>
          <a:p>
            <a:pPr marL="0" indent="0">
              <a:buNone/>
            </a:pPr>
            <a:r>
              <a:rPr lang="en-US" dirty="0" smtClean="0"/>
              <a:t>Management</a:t>
            </a:r>
          </a:p>
          <a:p>
            <a:r>
              <a:rPr lang="en-US" dirty="0" smtClean="0"/>
              <a:t>Restaurant</a:t>
            </a:r>
          </a:p>
          <a:p>
            <a:r>
              <a:rPr lang="en-US" dirty="0" smtClean="0"/>
              <a:t>Kitchen</a:t>
            </a:r>
            <a:endParaRPr lang="en-US" dirty="0"/>
          </a:p>
        </p:txBody>
      </p:sp>
    </p:spTree>
    <p:extLst>
      <p:ext uri="{BB962C8B-B14F-4D97-AF65-F5344CB8AC3E}">
        <p14:creationId xmlns:p14="http://schemas.microsoft.com/office/powerpoint/2010/main" val="783575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8194" r="8194"/>
          <a:stretch>
            <a:fillRect/>
          </a:stretch>
        </p:blipFill>
        <p:spPr/>
      </p:pic>
      <p:sp>
        <p:nvSpPr>
          <p:cNvPr id="5" name="Title 4"/>
          <p:cNvSpPr>
            <a:spLocks noGrp="1"/>
          </p:cNvSpPr>
          <p:nvPr>
            <p:ph type="title"/>
          </p:nvPr>
        </p:nvSpPr>
        <p:spPr>
          <a:xfrm>
            <a:off x="3581400" y="1371600"/>
            <a:ext cx="5105400" cy="1066800"/>
          </a:xfrm>
        </p:spPr>
        <p:txBody>
          <a:bodyPr>
            <a:normAutofit fontScale="90000"/>
          </a:bodyPr>
          <a:lstStyle/>
          <a:p>
            <a:r>
              <a:rPr lang="en-US" b="1" dirty="0" smtClean="0"/>
              <a:t>HERB N’ KITCHEN MANAGEMENT</a:t>
            </a:r>
            <a:endParaRPr lang="en-US" b="1" dirty="0"/>
          </a:p>
        </p:txBody>
      </p:sp>
      <p:sp>
        <p:nvSpPr>
          <p:cNvPr id="7" name="Text Placeholder 6"/>
          <p:cNvSpPr>
            <a:spLocks noGrp="1"/>
          </p:cNvSpPr>
          <p:nvPr>
            <p:ph type="body" sz="quarter" idx="11"/>
          </p:nvPr>
        </p:nvSpPr>
        <p:spPr>
          <a:xfrm>
            <a:off x="3810000" y="2590800"/>
            <a:ext cx="4343400" cy="4114800"/>
          </a:xfrm>
        </p:spPr>
        <p:txBody>
          <a:bodyPr>
            <a:normAutofit/>
          </a:bodyPr>
          <a:lstStyle/>
          <a:p>
            <a:pPr marL="0" indent="0">
              <a:buNone/>
            </a:pPr>
            <a:r>
              <a:rPr lang="en-US" b="1" dirty="0" smtClean="0"/>
              <a:t>Team Position </a:t>
            </a:r>
            <a:r>
              <a:rPr lang="en-US" b="1" dirty="0"/>
              <a:t>R</a:t>
            </a:r>
            <a:r>
              <a:rPr lang="en-US" b="1" dirty="0" smtClean="0"/>
              <a:t>eview</a:t>
            </a:r>
          </a:p>
          <a:p>
            <a:pPr marL="0" indent="0">
              <a:buNone/>
            </a:pPr>
            <a:r>
              <a:rPr lang="en-US" dirty="0" smtClean="0"/>
              <a:t>Team</a:t>
            </a:r>
          </a:p>
          <a:p>
            <a:r>
              <a:rPr lang="en-US" sz="2000" dirty="0" smtClean="0"/>
              <a:t>Barista</a:t>
            </a:r>
          </a:p>
          <a:p>
            <a:r>
              <a:rPr lang="en-US" sz="2000" dirty="0" smtClean="0"/>
              <a:t>Attendant</a:t>
            </a:r>
          </a:p>
          <a:p>
            <a:r>
              <a:rPr lang="en-US" sz="2000" dirty="0" smtClean="0"/>
              <a:t>Bartender</a:t>
            </a:r>
          </a:p>
          <a:p>
            <a:r>
              <a:rPr lang="en-US" sz="2000" dirty="0" smtClean="0"/>
              <a:t>Cook</a:t>
            </a:r>
          </a:p>
        </p:txBody>
      </p:sp>
    </p:spTree>
    <p:extLst>
      <p:ext uri="{BB962C8B-B14F-4D97-AF65-F5344CB8AC3E}">
        <p14:creationId xmlns:p14="http://schemas.microsoft.com/office/powerpoint/2010/main" val="2754610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0297" r="10297"/>
          <a:stretch>
            <a:fillRect/>
          </a:stretch>
        </p:blipFill>
        <p:spPr/>
      </p:pic>
      <p:sp>
        <p:nvSpPr>
          <p:cNvPr id="5" name="Title 4"/>
          <p:cNvSpPr>
            <a:spLocks noGrp="1"/>
          </p:cNvSpPr>
          <p:nvPr>
            <p:ph type="title"/>
          </p:nvPr>
        </p:nvSpPr>
        <p:spPr>
          <a:xfrm>
            <a:off x="3581400" y="1371600"/>
            <a:ext cx="5105400" cy="1066800"/>
          </a:xfrm>
        </p:spPr>
        <p:txBody>
          <a:bodyPr>
            <a:normAutofit fontScale="90000"/>
          </a:bodyPr>
          <a:lstStyle/>
          <a:p>
            <a:r>
              <a:rPr lang="en-US" b="1" dirty="0" smtClean="0"/>
              <a:t>HERB N’ KITCHEN MANAGEMENT</a:t>
            </a:r>
            <a:endParaRPr lang="en-US" b="1" dirty="0"/>
          </a:p>
        </p:txBody>
      </p:sp>
      <p:sp>
        <p:nvSpPr>
          <p:cNvPr id="7" name="Text Placeholder 6"/>
          <p:cNvSpPr>
            <a:spLocks noGrp="1"/>
          </p:cNvSpPr>
          <p:nvPr>
            <p:ph type="body" sz="quarter" idx="11"/>
          </p:nvPr>
        </p:nvSpPr>
        <p:spPr>
          <a:xfrm>
            <a:off x="3810000" y="2590800"/>
            <a:ext cx="4343400" cy="4114800"/>
          </a:xfrm>
        </p:spPr>
        <p:txBody>
          <a:bodyPr>
            <a:normAutofit/>
          </a:bodyPr>
          <a:lstStyle/>
          <a:p>
            <a:pPr marL="0" indent="0">
              <a:buNone/>
            </a:pPr>
            <a:r>
              <a:rPr lang="en-US" b="1" dirty="0" smtClean="0"/>
              <a:t>Team Utilization</a:t>
            </a:r>
          </a:p>
          <a:p>
            <a:pPr marL="0" indent="0">
              <a:buNone/>
            </a:pPr>
            <a:r>
              <a:rPr lang="en-US" dirty="0" smtClean="0"/>
              <a:t>Fundamentals of</a:t>
            </a:r>
          </a:p>
          <a:p>
            <a:r>
              <a:rPr lang="en-US" dirty="0" smtClean="0"/>
              <a:t>Staffing</a:t>
            </a:r>
          </a:p>
          <a:p>
            <a:r>
              <a:rPr lang="en-US" dirty="0" smtClean="0"/>
              <a:t>Scheduling</a:t>
            </a:r>
          </a:p>
        </p:txBody>
      </p:sp>
    </p:spTree>
    <p:extLst>
      <p:ext uri="{BB962C8B-B14F-4D97-AF65-F5344CB8AC3E}">
        <p14:creationId xmlns:p14="http://schemas.microsoft.com/office/powerpoint/2010/main" val="2049017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55750" r="-10"/>
          <a:stretch/>
        </p:blipFill>
        <p:spPr>
          <a:xfrm>
            <a:off x="-1" y="0"/>
            <a:ext cx="3183633" cy="4800600"/>
          </a:xfrm>
        </p:spPr>
      </p:pic>
      <p:sp>
        <p:nvSpPr>
          <p:cNvPr id="5" name="Title 4"/>
          <p:cNvSpPr>
            <a:spLocks noGrp="1"/>
          </p:cNvSpPr>
          <p:nvPr>
            <p:ph type="title"/>
          </p:nvPr>
        </p:nvSpPr>
        <p:spPr>
          <a:xfrm>
            <a:off x="3581400" y="1371600"/>
            <a:ext cx="5105400" cy="1066800"/>
          </a:xfrm>
        </p:spPr>
        <p:txBody>
          <a:bodyPr>
            <a:normAutofit fontScale="90000"/>
          </a:bodyPr>
          <a:lstStyle/>
          <a:p>
            <a:r>
              <a:rPr lang="en-US" b="1" dirty="0" smtClean="0"/>
              <a:t>HERB N’ KITCHEN MANAGEMENT</a:t>
            </a:r>
            <a:endParaRPr lang="en-US" b="1" dirty="0"/>
          </a:p>
        </p:txBody>
      </p:sp>
      <p:sp>
        <p:nvSpPr>
          <p:cNvPr id="7" name="Text Placeholder 6"/>
          <p:cNvSpPr>
            <a:spLocks noGrp="1"/>
          </p:cNvSpPr>
          <p:nvPr>
            <p:ph type="body" sz="quarter" idx="11"/>
          </p:nvPr>
        </p:nvSpPr>
        <p:spPr>
          <a:xfrm>
            <a:off x="3810000" y="2590800"/>
            <a:ext cx="5181600" cy="4114800"/>
          </a:xfrm>
        </p:spPr>
        <p:txBody>
          <a:bodyPr>
            <a:normAutofit/>
          </a:bodyPr>
          <a:lstStyle/>
          <a:p>
            <a:pPr marL="0" indent="0">
              <a:buNone/>
            </a:pPr>
            <a:r>
              <a:rPr lang="en-US" b="1" dirty="0" smtClean="0"/>
              <a:t>Selecting Great Talent</a:t>
            </a:r>
          </a:p>
        </p:txBody>
      </p:sp>
    </p:spTree>
    <p:extLst>
      <p:ext uri="{BB962C8B-B14F-4D97-AF65-F5344CB8AC3E}">
        <p14:creationId xmlns:p14="http://schemas.microsoft.com/office/powerpoint/2010/main" val="1721257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4218" r="31548"/>
          <a:stretch/>
        </p:blipFill>
        <p:spPr>
          <a:xfrm>
            <a:off x="0" y="0"/>
            <a:ext cx="3183632" cy="4800600"/>
          </a:xfrm>
        </p:spPr>
      </p:pic>
      <p:sp>
        <p:nvSpPr>
          <p:cNvPr id="5" name="Title 4"/>
          <p:cNvSpPr>
            <a:spLocks noGrp="1"/>
          </p:cNvSpPr>
          <p:nvPr>
            <p:ph type="title"/>
          </p:nvPr>
        </p:nvSpPr>
        <p:spPr>
          <a:xfrm>
            <a:off x="3581400" y="1371600"/>
            <a:ext cx="5105400" cy="1066800"/>
          </a:xfrm>
        </p:spPr>
        <p:txBody>
          <a:bodyPr>
            <a:normAutofit fontScale="90000"/>
          </a:bodyPr>
          <a:lstStyle/>
          <a:p>
            <a:r>
              <a:rPr lang="en-US" b="1" dirty="0" smtClean="0"/>
              <a:t>HERB N’ KITCHEN MANAGEMENT</a:t>
            </a:r>
            <a:endParaRPr lang="en-US" b="1" dirty="0"/>
          </a:p>
        </p:txBody>
      </p:sp>
      <p:sp>
        <p:nvSpPr>
          <p:cNvPr id="7" name="Text Placeholder 6"/>
          <p:cNvSpPr>
            <a:spLocks noGrp="1"/>
          </p:cNvSpPr>
          <p:nvPr>
            <p:ph type="body" sz="quarter" idx="11"/>
          </p:nvPr>
        </p:nvSpPr>
        <p:spPr>
          <a:xfrm>
            <a:off x="3810000" y="2590800"/>
            <a:ext cx="4876800" cy="4114800"/>
          </a:xfrm>
        </p:spPr>
        <p:txBody>
          <a:bodyPr>
            <a:normAutofit/>
          </a:bodyPr>
          <a:lstStyle/>
          <a:p>
            <a:pPr marL="0" indent="0">
              <a:lnSpc>
                <a:spcPct val="100000"/>
              </a:lnSpc>
              <a:spcAft>
                <a:spcPts val="1200"/>
              </a:spcAft>
              <a:buNone/>
            </a:pPr>
            <a:r>
              <a:rPr lang="en-US" b="1" dirty="0" smtClean="0"/>
              <a:t>Match and Fit</a:t>
            </a:r>
            <a:endParaRPr lang="en-US" dirty="0" smtClean="0"/>
          </a:p>
          <a:p>
            <a:pPr marL="0" indent="0">
              <a:lnSpc>
                <a:spcPct val="100000"/>
              </a:lnSpc>
              <a:spcBef>
                <a:spcPts val="0"/>
              </a:spcBef>
              <a:spcAft>
                <a:spcPts val="1200"/>
              </a:spcAft>
              <a:buNone/>
            </a:pPr>
            <a:r>
              <a:rPr lang="en-US" dirty="0"/>
              <a:t>Match:</a:t>
            </a:r>
          </a:p>
          <a:p>
            <a:pPr marL="0" indent="0">
              <a:lnSpc>
                <a:spcPct val="100000"/>
              </a:lnSpc>
              <a:spcBef>
                <a:spcPts val="0"/>
              </a:spcBef>
              <a:spcAft>
                <a:spcPts val="1200"/>
              </a:spcAft>
              <a:buNone/>
            </a:pPr>
            <a:r>
              <a:rPr lang="en-US" dirty="0"/>
              <a:t>Job skills, knowledge and experience related to the job</a:t>
            </a:r>
            <a:r>
              <a:rPr lang="en-US" dirty="0" smtClean="0"/>
              <a:t>.</a:t>
            </a:r>
          </a:p>
          <a:p>
            <a:pPr marL="0" indent="0">
              <a:lnSpc>
                <a:spcPct val="100000"/>
              </a:lnSpc>
              <a:spcBef>
                <a:spcPts val="0"/>
              </a:spcBef>
              <a:spcAft>
                <a:spcPts val="1200"/>
              </a:spcAft>
              <a:buNone/>
            </a:pPr>
            <a:endParaRPr lang="en-US" dirty="0"/>
          </a:p>
          <a:p>
            <a:pPr marL="0" indent="0">
              <a:lnSpc>
                <a:spcPct val="100000"/>
              </a:lnSpc>
              <a:spcBef>
                <a:spcPts val="0"/>
              </a:spcBef>
              <a:spcAft>
                <a:spcPts val="1200"/>
              </a:spcAft>
              <a:buNone/>
            </a:pPr>
            <a:r>
              <a:rPr lang="en-US" dirty="0" smtClean="0"/>
              <a:t>Fit:</a:t>
            </a:r>
          </a:p>
          <a:p>
            <a:pPr marL="0" indent="0">
              <a:lnSpc>
                <a:spcPct val="100000"/>
              </a:lnSpc>
              <a:spcBef>
                <a:spcPts val="0"/>
              </a:spcBef>
              <a:spcAft>
                <a:spcPts val="1200"/>
              </a:spcAft>
              <a:buNone/>
            </a:pPr>
            <a:r>
              <a:rPr lang="en-US" dirty="0" smtClean="0"/>
              <a:t>Values and behaviors that are aligned with the brand.</a:t>
            </a:r>
          </a:p>
        </p:txBody>
      </p:sp>
    </p:spTree>
    <p:extLst>
      <p:ext uri="{BB962C8B-B14F-4D97-AF65-F5344CB8AC3E}">
        <p14:creationId xmlns:p14="http://schemas.microsoft.com/office/powerpoint/2010/main" val="1137967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FRESH</a:t>
            </a:r>
            <a:endParaRPr lang="en-US" b="1" dirty="0"/>
          </a:p>
        </p:txBody>
      </p:sp>
      <p:pic>
        <p:nvPicPr>
          <p:cNvPr id="6" name="Picture Placeholder 3"/>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40640" t="2607" r="4962" b="802"/>
          <a:stretch/>
        </p:blipFill>
        <p:spPr>
          <a:xfrm>
            <a:off x="3276600" y="3962400"/>
            <a:ext cx="1740092" cy="2060881"/>
          </a:xfrm>
        </p:spPr>
      </p:pic>
    </p:spTree>
    <p:extLst>
      <p:ext uri="{BB962C8B-B14F-4D97-AF65-F5344CB8AC3E}">
        <p14:creationId xmlns:p14="http://schemas.microsoft.com/office/powerpoint/2010/main" val="3014565259"/>
      </p:ext>
    </p:extLst>
  </p:cSld>
  <p:clrMapOvr>
    <a:masterClrMapping/>
  </p:clrMapOvr>
</p:sld>
</file>

<file path=ppt/theme/theme1.xml><?xml version="1.0" encoding="utf-8"?>
<a:theme xmlns:a="http://schemas.openxmlformats.org/drawingml/2006/main" name="Office Theme">
  <a:themeElements>
    <a:clrScheme name="Custom 4">
      <a:dk1>
        <a:srgbClr val="786D64"/>
      </a:dk1>
      <a:lt1>
        <a:sysClr val="window" lastClr="FFFFFF"/>
      </a:lt1>
      <a:dk2>
        <a:srgbClr val="918C10"/>
      </a:dk2>
      <a:lt2>
        <a:srgbClr val="B0A89B"/>
      </a:lt2>
      <a:accent1>
        <a:srgbClr val="786D64"/>
      </a:accent1>
      <a:accent2>
        <a:srgbClr val="918C10"/>
      </a:accent2>
      <a:accent3>
        <a:srgbClr val="9BBB59"/>
      </a:accent3>
      <a:accent4>
        <a:srgbClr val="B0A89B"/>
      </a:accent4>
      <a:accent5>
        <a:srgbClr val="B8C1C0"/>
      </a:accent5>
      <a:accent6>
        <a:srgbClr val="C04F26"/>
      </a:accent6>
      <a:hlink>
        <a:srgbClr val="804D59"/>
      </a:hlink>
      <a:folHlink>
        <a:srgbClr val="804D59"/>
      </a:folHlink>
    </a:clrScheme>
    <a:fontScheme name="Herb N Kitchen">
      <a:majorFont>
        <a:latin typeface="Gotham Book"/>
        <a:ea typeface=""/>
        <a:cs typeface=""/>
      </a:majorFont>
      <a:minorFont>
        <a:latin typeface="Gotham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738</TotalTime>
  <Words>2643</Words>
  <Application>Microsoft Office PowerPoint</Application>
  <PresentationFormat>On-screen Show (4:3)</PresentationFormat>
  <Paragraphs>253</Paragraphs>
  <Slides>18</Slides>
  <Notes>18</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18</vt:i4>
      </vt:variant>
    </vt:vector>
  </HeadingPairs>
  <TitlesOfParts>
    <vt:vector size="31" baseType="lpstr">
      <vt:lpstr>Arial</vt:lpstr>
      <vt:lpstr>Gotham Bold</vt:lpstr>
      <vt:lpstr>Calibri Italic</vt:lpstr>
      <vt:lpstr>Gotham Light</vt:lpstr>
      <vt:lpstr>ＭＳ Ｐゴシック</vt:lpstr>
      <vt:lpstr>Gill Sans</vt:lpstr>
      <vt:lpstr>Gotham Book</vt:lpstr>
      <vt:lpstr>Calibri</vt:lpstr>
      <vt:lpstr>Wingdings</vt:lpstr>
      <vt:lpstr>ヒラギノ角ゴ ProN W6</vt:lpstr>
      <vt:lpstr>Calibri Bold</vt:lpstr>
      <vt:lpstr>Trebuchet MS</vt:lpstr>
      <vt:lpstr>Office Theme</vt:lpstr>
      <vt:lpstr>HERB N’ KITCHEN MANAGEMENT LEADER TWO</vt:lpstr>
      <vt:lpstr>HERB N’ KITCHEN MANAGEMENT</vt:lpstr>
      <vt:lpstr>TEAM PHILOSOPHY</vt:lpstr>
      <vt:lpstr>HERB N’ KITCHEN MANAGEMENT</vt:lpstr>
      <vt:lpstr>HERB N’ KITCHEN MANAGEMENT</vt:lpstr>
      <vt:lpstr>HERB N’ KITCHEN MANAGEMENT</vt:lpstr>
      <vt:lpstr>HERB N’ KITCHEN MANAGEMENT</vt:lpstr>
      <vt:lpstr>HERB N’ KITCHEN MANAGEMENT</vt:lpstr>
      <vt:lpstr>FRESH</vt:lpstr>
      <vt:lpstr>RELEVANT</vt:lpstr>
      <vt:lpstr>COMFORTABLE</vt:lpstr>
      <vt:lpstr>HERB N’ KITCHEN MANAGEMENT</vt:lpstr>
      <vt:lpstr>HERB N’ KITCHEN MANAGEMENT</vt:lpstr>
      <vt:lpstr>HERB N’ KITCHEN MANAGEMENT</vt:lpstr>
      <vt:lpstr>HERB N’ KITCHEN MANAGEMENT</vt:lpstr>
      <vt:lpstr>SALT &amp; REVINATE TOOLS</vt:lpstr>
      <vt:lpstr>FINANCIALS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Zeb Lown</dc:creator>
  <cp:lastModifiedBy>Hilton User</cp:lastModifiedBy>
  <cp:revision>147</cp:revision>
  <dcterms:created xsi:type="dcterms:W3CDTF">2013-03-04T03:10:28Z</dcterms:created>
  <dcterms:modified xsi:type="dcterms:W3CDTF">2014-04-22T17:27:32Z</dcterms:modified>
</cp:coreProperties>
</file>